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8"/>
  </p:notesMasterIdLst>
  <p:sldIdLst>
    <p:sldId id="387" r:id="rId5"/>
    <p:sldId id="389" r:id="rId6"/>
    <p:sldId id="388" r:id="rId7"/>
    <p:sldId id="390" r:id="rId8"/>
    <p:sldId id="391" r:id="rId9"/>
    <p:sldId id="392" r:id="rId10"/>
    <p:sldId id="393" r:id="rId11"/>
    <p:sldId id="412" r:id="rId12"/>
    <p:sldId id="413" r:id="rId13"/>
    <p:sldId id="414" r:id="rId14"/>
    <p:sldId id="415" r:id="rId15"/>
    <p:sldId id="416" r:id="rId16"/>
    <p:sldId id="417" r:id="rId17"/>
    <p:sldId id="418" r:id="rId18"/>
    <p:sldId id="419" r:id="rId19"/>
    <p:sldId id="420" r:id="rId20"/>
    <p:sldId id="421" r:id="rId21"/>
    <p:sldId id="422" r:id="rId22"/>
    <p:sldId id="423" r:id="rId23"/>
    <p:sldId id="424" r:id="rId24"/>
    <p:sldId id="425" r:id="rId25"/>
    <p:sldId id="426" r:id="rId26"/>
    <p:sldId id="427" r:id="rId27"/>
    <p:sldId id="428" r:id="rId28"/>
    <p:sldId id="429" r:id="rId29"/>
    <p:sldId id="430" r:id="rId30"/>
    <p:sldId id="431" r:id="rId31"/>
    <p:sldId id="432" r:id="rId32"/>
    <p:sldId id="433" r:id="rId33"/>
    <p:sldId id="434" r:id="rId34"/>
    <p:sldId id="435" r:id="rId35"/>
    <p:sldId id="436" r:id="rId36"/>
    <p:sldId id="437" r:id="rId37"/>
    <p:sldId id="438" r:id="rId38"/>
    <p:sldId id="439" r:id="rId39"/>
    <p:sldId id="381"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50" r:id="rId53"/>
    <p:sldId id="352" r:id="rId54"/>
    <p:sldId id="351" r:id="rId55"/>
    <p:sldId id="353" r:id="rId56"/>
    <p:sldId id="354" r:id="rId57"/>
    <p:sldId id="355" r:id="rId58"/>
    <p:sldId id="356" r:id="rId59"/>
    <p:sldId id="357" r:id="rId60"/>
    <p:sldId id="358" r:id="rId61"/>
    <p:sldId id="359" r:id="rId62"/>
    <p:sldId id="360" r:id="rId63"/>
    <p:sldId id="361" r:id="rId64"/>
    <p:sldId id="362" r:id="rId65"/>
    <p:sldId id="363" r:id="rId66"/>
    <p:sldId id="364" r:id="rId67"/>
    <p:sldId id="365" r:id="rId68"/>
    <p:sldId id="366" r:id="rId69"/>
    <p:sldId id="394" r:id="rId70"/>
    <p:sldId id="395" r:id="rId71"/>
    <p:sldId id="396" r:id="rId72"/>
    <p:sldId id="397" r:id="rId73"/>
    <p:sldId id="398" r:id="rId74"/>
    <p:sldId id="399" r:id="rId75"/>
    <p:sldId id="400" r:id="rId76"/>
    <p:sldId id="401" r:id="rId77"/>
    <p:sldId id="402" r:id="rId78"/>
    <p:sldId id="403" r:id="rId79"/>
    <p:sldId id="404" r:id="rId80"/>
    <p:sldId id="405" r:id="rId81"/>
    <p:sldId id="406" r:id="rId82"/>
    <p:sldId id="407" r:id="rId83"/>
    <p:sldId id="408" r:id="rId84"/>
    <p:sldId id="409" r:id="rId85"/>
    <p:sldId id="410" r:id="rId86"/>
    <p:sldId id="411"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5DCF63-01CF-4DF4-9AA4-DB2C338B6DA8}" v="16" dt="2021-05-25T06:16:44.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023" autoAdjust="0"/>
    <p:restoredTop sz="94660"/>
  </p:normalViewPr>
  <p:slideViewPr>
    <p:cSldViewPr snapToGrid="0" showGuides="1">
      <p:cViewPr varScale="1">
        <p:scale>
          <a:sx n="121" d="100"/>
          <a:sy n="121" d="100"/>
        </p:scale>
        <p:origin x="642" y="48"/>
      </p:cViewPr>
      <p:guideLst>
        <p:guide orient="horz" pos="2160"/>
        <p:guide pos="288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Xiang" userId="1e158ce4-2e3a-4d8e-9954-fb717d2e44e4" providerId="ADAL" clId="{F75DCF63-01CF-4DF4-9AA4-DB2C338B6DA8}"/>
    <pc:docChg chg="undo custSel modSld">
      <pc:chgData name="Li, Xiang" userId="1e158ce4-2e3a-4d8e-9954-fb717d2e44e4" providerId="ADAL" clId="{F75DCF63-01CF-4DF4-9AA4-DB2C338B6DA8}" dt="2021-05-25T06:27:55.271" v="80" actId="1076"/>
      <pc:docMkLst>
        <pc:docMk/>
      </pc:docMkLst>
      <pc:sldChg chg="modSp mod">
        <pc:chgData name="Li, Xiang" userId="1e158ce4-2e3a-4d8e-9954-fb717d2e44e4" providerId="ADAL" clId="{F75DCF63-01CF-4DF4-9AA4-DB2C338B6DA8}" dt="2021-05-24T22:31:24.745" v="10" actId="20577"/>
        <pc:sldMkLst>
          <pc:docMk/>
          <pc:sldMk cId="2688837278" sldId="367"/>
        </pc:sldMkLst>
        <pc:spChg chg="mod">
          <ac:chgData name="Li, Xiang" userId="1e158ce4-2e3a-4d8e-9954-fb717d2e44e4" providerId="ADAL" clId="{F75DCF63-01CF-4DF4-9AA4-DB2C338B6DA8}" dt="2021-05-24T22:31:24.745" v="10" actId="20577"/>
          <ac:spMkLst>
            <pc:docMk/>
            <pc:sldMk cId="2688837278" sldId="367"/>
            <ac:spMk id="8" creationId="{00000000-0000-0000-0000-000000000000}"/>
          </ac:spMkLst>
        </pc:spChg>
      </pc:sldChg>
      <pc:sldChg chg="addSp delSp modSp mod">
        <pc:chgData name="Li, Xiang" userId="1e158ce4-2e3a-4d8e-9954-fb717d2e44e4" providerId="ADAL" clId="{F75DCF63-01CF-4DF4-9AA4-DB2C338B6DA8}" dt="2021-05-25T06:27:55.271" v="80" actId="1076"/>
        <pc:sldMkLst>
          <pc:docMk/>
          <pc:sldMk cId="3646520168" sldId="373"/>
        </pc:sldMkLst>
        <pc:spChg chg="add mod">
          <ac:chgData name="Li, Xiang" userId="1e158ce4-2e3a-4d8e-9954-fb717d2e44e4" providerId="ADAL" clId="{F75DCF63-01CF-4DF4-9AA4-DB2C338B6DA8}" dt="2021-05-24T22:32:50.555" v="15" actId="1076"/>
          <ac:spMkLst>
            <pc:docMk/>
            <pc:sldMk cId="3646520168" sldId="373"/>
            <ac:spMk id="5" creationId="{C2A2EA2F-CD62-4EB6-8CF0-862A24EA0DE5}"/>
          </ac:spMkLst>
        </pc:spChg>
        <pc:spChg chg="add del mod">
          <ac:chgData name="Li, Xiang" userId="1e158ce4-2e3a-4d8e-9954-fb717d2e44e4" providerId="ADAL" clId="{F75DCF63-01CF-4DF4-9AA4-DB2C338B6DA8}" dt="2021-05-24T21:57:18.230" v="4" actId="478"/>
          <ac:spMkLst>
            <pc:docMk/>
            <pc:sldMk cId="3646520168" sldId="373"/>
            <ac:spMk id="7" creationId="{EFC8C106-D46D-48FA-A4B4-2C91BB70933C}"/>
          </ac:spMkLst>
        </pc:spChg>
        <pc:spChg chg="add del mod">
          <ac:chgData name="Li, Xiang" userId="1e158ce4-2e3a-4d8e-9954-fb717d2e44e4" providerId="ADAL" clId="{F75DCF63-01CF-4DF4-9AA4-DB2C338B6DA8}" dt="2021-05-24T21:57:21.677" v="5" actId="478"/>
          <ac:spMkLst>
            <pc:docMk/>
            <pc:sldMk cId="3646520168" sldId="373"/>
            <ac:spMk id="8" creationId="{FDE2A558-5986-44E0-A046-06534E3DF031}"/>
          </ac:spMkLst>
        </pc:spChg>
        <pc:spChg chg="add del mod">
          <ac:chgData name="Li, Xiang" userId="1e158ce4-2e3a-4d8e-9954-fb717d2e44e4" providerId="ADAL" clId="{F75DCF63-01CF-4DF4-9AA4-DB2C338B6DA8}" dt="2021-05-24T21:57:17.573" v="3"/>
          <ac:spMkLst>
            <pc:docMk/>
            <pc:sldMk cId="3646520168" sldId="373"/>
            <ac:spMk id="9" creationId="{3692F65E-AD86-4D37-A9A9-7A90D2207FD2}"/>
          </ac:spMkLst>
        </pc:spChg>
        <pc:spChg chg="add del mod">
          <ac:chgData name="Li, Xiang" userId="1e158ce4-2e3a-4d8e-9954-fb717d2e44e4" providerId="ADAL" clId="{F75DCF63-01CF-4DF4-9AA4-DB2C338B6DA8}" dt="2021-05-24T22:17:03.869" v="7" actId="478"/>
          <ac:spMkLst>
            <pc:docMk/>
            <pc:sldMk cId="3646520168" sldId="373"/>
            <ac:spMk id="10" creationId="{087F964E-0E74-4DF6-AD72-E17AC02103FA}"/>
          </ac:spMkLst>
        </pc:spChg>
        <pc:spChg chg="add mod">
          <ac:chgData name="Li, Xiang" userId="1e158ce4-2e3a-4d8e-9954-fb717d2e44e4" providerId="ADAL" clId="{F75DCF63-01CF-4DF4-9AA4-DB2C338B6DA8}" dt="2021-05-24T22:17:05.273" v="8"/>
          <ac:spMkLst>
            <pc:docMk/>
            <pc:sldMk cId="3646520168" sldId="373"/>
            <ac:spMk id="11" creationId="{144026AC-7DC9-42AD-BB1A-5659BA37F10D}"/>
          </ac:spMkLst>
        </pc:spChg>
        <pc:picChg chg="add mod">
          <ac:chgData name="Li, Xiang" userId="1e158ce4-2e3a-4d8e-9954-fb717d2e44e4" providerId="ADAL" clId="{F75DCF63-01CF-4DF4-9AA4-DB2C338B6DA8}" dt="2021-05-24T22:38:50.291" v="17" actId="1076"/>
          <ac:picMkLst>
            <pc:docMk/>
            <pc:sldMk cId="3646520168" sldId="373"/>
            <ac:picMk id="12" creationId="{D3AE4534-D4E1-4F31-901D-70346D7DEE50}"/>
          </ac:picMkLst>
        </pc:picChg>
        <pc:picChg chg="add mod">
          <ac:chgData name="Li, Xiang" userId="1e158ce4-2e3a-4d8e-9954-fb717d2e44e4" providerId="ADAL" clId="{F75DCF63-01CF-4DF4-9AA4-DB2C338B6DA8}" dt="2021-05-25T05:12:18.604" v="67" actId="1037"/>
          <ac:picMkLst>
            <pc:docMk/>
            <pc:sldMk cId="3646520168" sldId="373"/>
            <ac:picMk id="13" creationId="{F6FA647E-B37F-4D6F-9B89-1CE73D494806}"/>
          </ac:picMkLst>
        </pc:picChg>
        <pc:picChg chg="add mod ord">
          <ac:chgData name="Li, Xiang" userId="1e158ce4-2e3a-4d8e-9954-fb717d2e44e4" providerId="ADAL" clId="{F75DCF63-01CF-4DF4-9AA4-DB2C338B6DA8}" dt="2021-05-25T05:12:11.838" v="63" actId="1036"/>
          <ac:picMkLst>
            <pc:docMk/>
            <pc:sldMk cId="3646520168" sldId="373"/>
            <ac:picMk id="14" creationId="{F7FF657C-85CB-4BE3-93A9-780A6673455F}"/>
          </ac:picMkLst>
        </pc:picChg>
        <pc:picChg chg="add mod">
          <ac:chgData name="Li, Xiang" userId="1e158ce4-2e3a-4d8e-9954-fb717d2e44e4" providerId="ADAL" clId="{F75DCF63-01CF-4DF4-9AA4-DB2C338B6DA8}" dt="2021-05-25T05:13:05.583" v="74" actId="1037"/>
          <ac:picMkLst>
            <pc:docMk/>
            <pc:sldMk cId="3646520168" sldId="373"/>
            <ac:picMk id="15" creationId="{82C69505-468F-4428-B9BE-84D388985EC1}"/>
          </ac:picMkLst>
        </pc:picChg>
        <pc:picChg chg="add mod">
          <ac:chgData name="Li, Xiang" userId="1e158ce4-2e3a-4d8e-9954-fb717d2e44e4" providerId="ADAL" clId="{F75DCF63-01CF-4DF4-9AA4-DB2C338B6DA8}" dt="2021-05-25T06:13:00.377" v="75"/>
          <ac:picMkLst>
            <pc:docMk/>
            <pc:sldMk cId="3646520168" sldId="373"/>
            <ac:picMk id="16" creationId="{9F06146E-D3DB-4A46-9437-9B4E54CBECF2}"/>
          </ac:picMkLst>
        </pc:picChg>
        <pc:picChg chg="add mod modCrop">
          <ac:chgData name="Li, Xiang" userId="1e158ce4-2e3a-4d8e-9954-fb717d2e44e4" providerId="ADAL" clId="{F75DCF63-01CF-4DF4-9AA4-DB2C338B6DA8}" dt="2021-05-25T05:10:36.766" v="35" actId="1076"/>
          <ac:picMkLst>
            <pc:docMk/>
            <pc:sldMk cId="3646520168" sldId="373"/>
            <ac:picMk id="17" creationId="{565BA84D-4AB3-4406-BD59-4EF40233CC41}"/>
          </ac:picMkLst>
        </pc:picChg>
        <pc:picChg chg="add mod modCrop">
          <ac:chgData name="Li, Xiang" userId="1e158ce4-2e3a-4d8e-9954-fb717d2e44e4" providerId="ADAL" clId="{F75DCF63-01CF-4DF4-9AA4-DB2C338B6DA8}" dt="2021-05-25T05:10:47.685" v="36" actId="1076"/>
          <ac:picMkLst>
            <pc:docMk/>
            <pc:sldMk cId="3646520168" sldId="373"/>
            <ac:picMk id="18" creationId="{8CF4BAC5-ABF5-4D3B-9301-0B63D65D04DB}"/>
          </ac:picMkLst>
        </pc:picChg>
        <pc:picChg chg="add mod">
          <ac:chgData name="Li, Xiang" userId="1e158ce4-2e3a-4d8e-9954-fb717d2e44e4" providerId="ADAL" clId="{F75DCF63-01CF-4DF4-9AA4-DB2C338B6DA8}" dt="2021-05-25T06:27:55.271" v="80" actId="1076"/>
          <ac:picMkLst>
            <pc:docMk/>
            <pc:sldMk cId="3646520168" sldId="373"/>
            <ac:picMk id="19" creationId="{FB0AC289-8E39-4126-AC56-9C825D772CB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E00AEC-BB93-4859-8809-36AF64C61D5D}" type="datetimeFigureOut">
              <a:rPr lang="en-US" smtClean="0"/>
              <a:t>6/24/2022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AA0DEB-9680-492E-828F-CD38E3BE7D4D}" type="slidenum">
              <a:rPr lang="en-US" smtClean="0"/>
              <a:t>‹#›</a:t>
            </a:fld>
            <a:endParaRPr lang="en-US"/>
          </a:p>
        </p:txBody>
      </p:sp>
    </p:spTree>
    <p:extLst>
      <p:ext uri="{BB962C8B-B14F-4D97-AF65-F5344CB8AC3E}">
        <p14:creationId xmlns:p14="http://schemas.microsoft.com/office/powerpoint/2010/main" val="3495694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C499FCB-2104-4415-9F65-66B9194BC267}"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113D4-0D4A-4493-A975-3983506E1BB7}" type="slidenum">
              <a:rPr lang="en-US" smtClean="0"/>
              <a:t>‹#›</a:t>
            </a:fld>
            <a:endParaRPr lang="en-US"/>
          </a:p>
        </p:txBody>
      </p:sp>
    </p:spTree>
    <p:extLst>
      <p:ext uri="{BB962C8B-B14F-4D97-AF65-F5344CB8AC3E}">
        <p14:creationId xmlns:p14="http://schemas.microsoft.com/office/powerpoint/2010/main" val="2179684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499FCB-2104-4415-9F65-66B9194BC267}"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113D4-0D4A-4493-A975-3983506E1BB7}" type="slidenum">
              <a:rPr lang="en-US" smtClean="0"/>
              <a:t>‹#›</a:t>
            </a:fld>
            <a:endParaRPr lang="en-US"/>
          </a:p>
        </p:txBody>
      </p:sp>
    </p:spTree>
    <p:extLst>
      <p:ext uri="{BB962C8B-B14F-4D97-AF65-F5344CB8AC3E}">
        <p14:creationId xmlns:p14="http://schemas.microsoft.com/office/powerpoint/2010/main" val="956678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499FCB-2104-4415-9F65-66B9194BC267}"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113D4-0D4A-4493-A975-3983506E1BB7}" type="slidenum">
              <a:rPr lang="en-US" smtClean="0"/>
              <a:t>‹#›</a:t>
            </a:fld>
            <a:endParaRPr lang="en-US"/>
          </a:p>
        </p:txBody>
      </p:sp>
    </p:spTree>
    <p:extLst>
      <p:ext uri="{BB962C8B-B14F-4D97-AF65-F5344CB8AC3E}">
        <p14:creationId xmlns:p14="http://schemas.microsoft.com/office/powerpoint/2010/main" val="2102089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499FCB-2104-4415-9F65-66B9194BC267}"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113D4-0D4A-4493-A975-3983506E1BB7}" type="slidenum">
              <a:rPr lang="en-US" smtClean="0"/>
              <a:t>‹#›</a:t>
            </a:fld>
            <a:endParaRPr lang="en-US"/>
          </a:p>
        </p:txBody>
      </p:sp>
    </p:spTree>
    <p:extLst>
      <p:ext uri="{BB962C8B-B14F-4D97-AF65-F5344CB8AC3E}">
        <p14:creationId xmlns:p14="http://schemas.microsoft.com/office/powerpoint/2010/main" val="1317268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499FCB-2104-4415-9F65-66B9194BC267}"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113D4-0D4A-4493-A975-3983506E1BB7}" type="slidenum">
              <a:rPr lang="en-US" smtClean="0"/>
              <a:t>‹#›</a:t>
            </a:fld>
            <a:endParaRPr lang="en-US"/>
          </a:p>
        </p:txBody>
      </p:sp>
    </p:spTree>
    <p:extLst>
      <p:ext uri="{BB962C8B-B14F-4D97-AF65-F5344CB8AC3E}">
        <p14:creationId xmlns:p14="http://schemas.microsoft.com/office/powerpoint/2010/main" val="2879876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C499FCB-2104-4415-9F65-66B9194BC267}" type="datetimeFigureOut">
              <a:rPr lang="en-US" smtClean="0"/>
              <a:t>6/24/2022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C113D4-0D4A-4493-A975-3983506E1BB7}" type="slidenum">
              <a:rPr lang="en-US" smtClean="0"/>
              <a:t>‹#›</a:t>
            </a:fld>
            <a:endParaRPr lang="en-US"/>
          </a:p>
        </p:txBody>
      </p:sp>
    </p:spTree>
    <p:extLst>
      <p:ext uri="{BB962C8B-B14F-4D97-AF65-F5344CB8AC3E}">
        <p14:creationId xmlns:p14="http://schemas.microsoft.com/office/powerpoint/2010/main" val="255521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499FCB-2104-4415-9F65-66B9194BC267}" type="datetimeFigureOut">
              <a:rPr lang="en-US" smtClean="0"/>
              <a:t>6/24/2022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C113D4-0D4A-4493-A975-3983506E1BB7}" type="slidenum">
              <a:rPr lang="en-US" smtClean="0"/>
              <a:t>‹#›</a:t>
            </a:fld>
            <a:endParaRPr lang="en-US"/>
          </a:p>
        </p:txBody>
      </p:sp>
    </p:spTree>
    <p:extLst>
      <p:ext uri="{BB962C8B-B14F-4D97-AF65-F5344CB8AC3E}">
        <p14:creationId xmlns:p14="http://schemas.microsoft.com/office/powerpoint/2010/main" val="3102292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C499FCB-2104-4415-9F65-66B9194BC267}" type="datetimeFigureOut">
              <a:rPr lang="en-US" smtClean="0"/>
              <a:t>6/24/2022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C113D4-0D4A-4493-A975-3983506E1BB7}" type="slidenum">
              <a:rPr lang="en-US" smtClean="0"/>
              <a:t>‹#›</a:t>
            </a:fld>
            <a:endParaRPr lang="en-US"/>
          </a:p>
        </p:txBody>
      </p:sp>
    </p:spTree>
    <p:extLst>
      <p:ext uri="{BB962C8B-B14F-4D97-AF65-F5344CB8AC3E}">
        <p14:creationId xmlns:p14="http://schemas.microsoft.com/office/powerpoint/2010/main" val="3762595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499FCB-2104-4415-9F65-66B9194BC267}" type="datetimeFigureOut">
              <a:rPr lang="en-US" smtClean="0"/>
              <a:t>6/24/2022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C113D4-0D4A-4493-A975-3983506E1BB7}" type="slidenum">
              <a:rPr lang="en-US" smtClean="0"/>
              <a:t>‹#›</a:t>
            </a:fld>
            <a:endParaRPr lang="en-US"/>
          </a:p>
        </p:txBody>
      </p:sp>
    </p:spTree>
    <p:extLst>
      <p:ext uri="{BB962C8B-B14F-4D97-AF65-F5344CB8AC3E}">
        <p14:creationId xmlns:p14="http://schemas.microsoft.com/office/powerpoint/2010/main" val="144155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499FCB-2104-4415-9F65-66B9194BC267}" type="datetimeFigureOut">
              <a:rPr lang="en-US" smtClean="0"/>
              <a:t>6/24/2022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C113D4-0D4A-4493-A975-3983506E1BB7}" type="slidenum">
              <a:rPr lang="en-US" smtClean="0"/>
              <a:t>‹#›</a:t>
            </a:fld>
            <a:endParaRPr lang="en-US"/>
          </a:p>
        </p:txBody>
      </p:sp>
    </p:spTree>
    <p:extLst>
      <p:ext uri="{BB962C8B-B14F-4D97-AF65-F5344CB8AC3E}">
        <p14:creationId xmlns:p14="http://schemas.microsoft.com/office/powerpoint/2010/main" val="458517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499FCB-2104-4415-9F65-66B9194BC267}" type="datetimeFigureOut">
              <a:rPr lang="en-US" smtClean="0"/>
              <a:t>6/24/2022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C113D4-0D4A-4493-A975-3983506E1BB7}" type="slidenum">
              <a:rPr lang="en-US" smtClean="0"/>
              <a:t>‹#›</a:t>
            </a:fld>
            <a:endParaRPr lang="en-US"/>
          </a:p>
        </p:txBody>
      </p:sp>
    </p:spTree>
    <p:extLst>
      <p:ext uri="{BB962C8B-B14F-4D97-AF65-F5344CB8AC3E}">
        <p14:creationId xmlns:p14="http://schemas.microsoft.com/office/powerpoint/2010/main" val="777117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499FCB-2104-4415-9F65-66B9194BC267}" type="datetimeFigureOut">
              <a:rPr lang="en-US" smtClean="0"/>
              <a:t>6/24/2022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C113D4-0D4A-4493-A975-3983506E1BB7}" type="slidenum">
              <a:rPr lang="en-US" smtClean="0"/>
              <a:t>‹#›</a:t>
            </a:fld>
            <a:endParaRPr lang="en-US"/>
          </a:p>
        </p:txBody>
      </p:sp>
    </p:spTree>
    <p:extLst>
      <p:ext uri="{BB962C8B-B14F-4D97-AF65-F5344CB8AC3E}">
        <p14:creationId xmlns:p14="http://schemas.microsoft.com/office/powerpoint/2010/main" val="2843595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png"/><Relationship Id="rId5" Type="http://schemas.microsoft.com/office/2007/relationships/hdphoto" Target="../media/hdphoto2.wdp"/><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gif"/></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2.png"/></Relationships>
</file>

<file path=ppt/slides/_rels/slide5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image" Target="../media/image94.png"/><Relationship Id="rId1" Type="http://schemas.openxmlformats.org/officeDocument/2006/relationships/slideLayout" Target="../slideLayouts/slideLayout1.xml"/><Relationship Id="rId6" Type="http://schemas.openxmlformats.org/officeDocument/2006/relationships/image" Target="../media/image97.png"/><Relationship Id="rId5" Type="http://schemas.microsoft.com/office/2007/relationships/hdphoto" Target="../media/hdphoto5.wdp"/><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xml"/><Relationship Id="rId5" Type="http://schemas.openxmlformats.org/officeDocument/2006/relationships/image" Target="../media/image106.png"/><Relationship Id="rId4" Type="http://schemas.openxmlformats.org/officeDocument/2006/relationships/image" Target="../media/image105.png"/></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 Id="rId5" Type="http://schemas.openxmlformats.org/officeDocument/2006/relationships/image" Target="../media/image116.png"/><Relationship Id="rId4" Type="http://schemas.openxmlformats.org/officeDocument/2006/relationships/image" Target="../media/image115.png"/></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3.png"/><Relationship Id="rId1" Type="http://schemas.openxmlformats.org/officeDocument/2006/relationships/slideLayout" Target="../slideLayouts/slideLayout1.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s>
</file>

<file path=ppt/slides/_rels/slide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xml"/><Relationship Id="rId5" Type="http://schemas.openxmlformats.org/officeDocument/2006/relationships/image" Target="../media/image137.png"/><Relationship Id="rId4" Type="http://schemas.microsoft.com/office/2007/relationships/hdphoto" Target="../media/hdphoto6.wdp"/></Relationships>
</file>

<file path=ppt/slides/_rels/slide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 Id="rId5" Type="http://schemas.openxmlformats.org/officeDocument/2006/relationships/image" Target="../media/image141.png"/><Relationship Id="rId4" Type="http://schemas.openxmlformats.org/officeDocument/2006/relationships/image" Target="../media/image140.png"/></Relationships>
</file>

<file path=ppt/slides/_rels/slide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1.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 Id="rId5" Type="http://schemas.openxmlformats.org/officeDocument/2006/relationships/image" Target="../media/image153.png"/><Relationship Id="rId4" Type="http://schemas.openxmlformats.org/officeDocument/2006/relationships/image" Target="../media/image152.png"/></Relationships>
</file>

<file path=ppt/slides/_rels/slide7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xml"/><Relationship Id="rId6" Type="http://schemas.openxmlformats.org/officeDocument/2006/relationships/image" Target="../media/image157.png"/><Relationship Id="rId5" Type="http://schemas.microsoft.com/office/2007/relationships/hdphoto" Target="../media/hdphoto7.wdp"/><Relationship Id="rId4" Type="http://schemas.openxmlformats.org/officeDocument/2006/relationships/image" Target="../media/image156.png"/></Relationships>
</file>

<file path=ppt/slides/_rels/slide72.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9.png"/><Relationship Id="rId7" Type="http://schemas.microsoft.com/office/2007/relationships/hdphoto" Target="../media/hdphoto8.wdp"/><Relationship Id="rId2" Type="http://schemas.openxmlformats.org/officeDocument/2006/relationships/image" Target="../media/image158.png"/><Relationship Id="rId1" Type="http://schemas.openxmlformats.org/officeDocument/2006/relationships/slideLayout" Target="../slideLayouts/slideLayout1.xml"/><Relationship Id="rId6" Type="http://schemas.openxmlformats.org/officeDocument/2006/relationships/image" Target="../media/image162.png"/><Relationship Id="rId11" Type="http://schemas.microsoft.com/office/2007/relationships/hdphoto" Target="../media/hdphoto9.wdp"/><Relationship Id="rId5" Type="http://schemas.openxmlformats.org/officeDocument/2006/relationships/image" Target="../media/image161.png"/><Relationship Id="rId10" Type="http://schemas.openxmlformats.org/officeDocument/2006/relationships/image" Target="../media/image165.png"/><Relationship Id="rId4" Type="http://schemas.openxmlformats.org/officeDocument/2006/relationships/image" Target="../media/image160.png"/><Relationship Id="rId9" Type="http://schemas.openxmlformats.org/officeDocument/2006/relationships/image" Target="../media/image164.png"/></Relationships>
</file>

<file path=ppt/slides/_rels/slide7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74.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image" Target="../media/image171.png"/><Relationship Id="rId1" Type="http://schemas.openxmlformats.org/officeDocument/2006/relationships/slideLayout" Target="../slideLayouts/slideLayout1.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75.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8.png"/><Relationship Id="rId7" Type="http://schemas.openxmlformats.org/officeDocument/2006/relationships/image" Target="../media/image181.png"/><Relationship Id="rId2" Type="http://schemas.openxmlformats.org/officeDocument/2006/relationships/image" Target="../media/image177.png"/><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9.png"/><Relationship Id="rId4" Type="http://schemas.microsoft.com/office/2007/relationships/hdphoto" Target="../media/hdphoto11.wdp"/><Relationship Id="rId9" Type="http://schemas.openxmlformats.org/officeDocument/2006/relationships/image" Target="../media/image183.png"/></Relationships>
</file>

<file path=ppt/slides/_rels/slide76.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png"/><Relationship Id="rId1" Type="http://schemas.openxmlformats.org/officeDocument/2006/relationships/slideLayout" Target="../slideLayouts/slideLayout1.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77.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1.png"/><Relationship Id="rId7" Type="http://schemas.microsoft.com/office/2007/relationships/hdphoto" Target="../media/hdphoto13.wdp"/><Relationship Id="rId2" Type="http://schemas.openxmlformats.org/officeDocument/2006/relationships/image" Target="../media/image190.png"/><Relationship Id="rId1" Type="http://schemas.openxmlformats.org/officeDocument/2006/relationships/slideLayout" Target="../slideLayouts/slideLayout1.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7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1.xml"/><Relationship Id="rId4" Type="http://schemas.openxmlformats.org/officeDocument/2006/relationships/image" Target="../media/image198.png"/></Relationships>
</file>

<file path=ppt/slides/_rels/slide79.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image" Target="../media/image199.png"/><Relationship Id="rId1" Type="http://schemas.openxmlformats.org/officeDocument/2006/relationships/slideLayout" Target="../slideLayouts/slideLayout1.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3.png"/><Relationship Id="rId3" Type="http://schemas.openxmlformats.org/officeDocument/2006/relationships/image" Target="../media/image206.png"/><Relationship Id="rId7" Type="http://schemas.microsoft.com/office/2007/relationships/hdphoto" Target="../media/hdphoto15.wdp"/><Relationship Id="rId12" Type="http://schemas.openxmlformats.org/officeDocument/2006/relationships/image" Target="../media/image212.png"/><Relationship Id="rId2" Type="http://schemas.openxmlformats.org/officeDocument/2006/relationships/image" Target="../media/image205.png"/><Relationship Id="rId1" Type="http://schemas.openxmlformats.org/officeDocument/2006/relationships/slideLayout" Target="../slideLayouts/slideLayout1.xml"/><Relationship Id="rId6" Type="http://schemas.openxmlformats.org/officeDocument/2006/relationships/image" Target="../media/image208.png"/><Relationship Id="rId11" Type="http://schemas.openxmlformats.org/officeDocument/2006/relationships/image" Target="../media/image211.png"/><Relationship Id="rId5" Type="http://schemas.microsoft.com/office/2007/relationships/hdphoto" Target="../media/hdphoto14.wdp"/><Relationship Id="rId10" Type="http://schemas.openxmlformats.org/officeDocument/2006/relationships/image" Target="../media/image210.png"/><Relationship Id="rId4" Type="http://schemas.openxmlformats.org/officeDocument/2006/relationships/image" Target="../media/image207.png"/><Relationship Id="rId9" Type="http://schemas.microsoft.com/office/2007/relationships/hdphoto" Target="../media/hdphoto16.wdp"/><Relationship Id="rId14" Type="http://schemas.openxmlformats.org/officeDocument/2006/relationships/image" Target="../media/image214.png"/></Relationships>
</file>

<file path=ppt/slides/_rels/slide81.xml.rels><?xml version="1.0" encoding="UTF-8" standalone="yes"?>
<Relationships xmlns="http://schemas.openxmlformats.org/package/2006/relationships"><Relationship Id="rId8" Type="http://schemas.openxmlformats.org/officeDocument/2006/relationships/image" Target="../media/image218.png"/><Relationship Id="rId3" Type="http://schemas.microsoft.com/office/2007/relationships/hdphoto" Target="../media/hdphoto17.wdp"/><Relationship Id="rId7" Type="http://schemas.microsoft.com/office/2007/relationships/hdphoto" Target="../media/hdphoto19.wdp"/><Relationship Id="rId12" Type="http://schemas.openxmlformats.org/officeDocument/2006/relationships/image" Target="../media/image222.png"/><Relationship Id="rId2" Type="http://schemas.openxmlformats.org/officeDocument/2006/relationships/image" Target="../media/image215.png"/><Relationship Id="rId1" Type="http://schemas.openxmlformats.org/officeDocument/2006/relationships/slideLayout" Target="../slideLayouts/slideLayout1.xml"/><Relationship Id="rId6" Type="http://schemas.openxmlformats.org/officeDocument/2006/relationships/image" Target="../media/image217.png"/><Relationship Id="rId11" Type="http://schemas.openxmlformats.org/officeDocument/2006/relationships/image" Target="../media/image221.png"/><Relationship Id="rId5" Type="http://schemas.microsoft.com/office/2007/relationships/hdphoto" Target="../media/hdphoto18.wdp"/><Relationship Id="rId10" Type="http://schemas.openxmlformats.org/officeDocument/2006/relationships/image" Target="../media/image220.png"/><Relationship Id="rId4" Type="http://schemas.openxmlformats.org/officeDocument/2006/relationships/image" Target="../media/image216.png"/><Relationship Id="rId9" Type="http://schemas.openxmlformats.org/officeDocument/2006/relationships/image" Target="../media/image219.png"/></Relationships>
</file>

<file path=ppt/slides/_rels/slide8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23.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1.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a:srcRect r="23943"/>
          <a:stretch/>
        </p:blipFill>
        <p:spPr>
          <a:xfrm>
            <a:off x="2116023" y="2615337"/>
            <a:ext cx="6918440" cy="628650"/>
          </a:xfrm>
          <a:prstGeom prst="rect">
            <a:avLst/>
          </a:prstGeom>
        </p:spPr>
      </p:pic>
      <p:pic>
        <p:nvPicPr>
          <p:cNvPr id="16" name="Picture 15"/>
          <p:cNvPicPr>
            <a:picLocks noChangeAspect="1"/>
          </p:cNvPicPr>
          <p:nvPr/>
        </p:nvPicPr>
        <p:blipFill rotWithShape="1">
          <a:blip r:embed="rId3"/>
          <a:srcRect r="25442"/>
          <a:stretch/>
        </p:blipFill>
        <p:spPr>
          <a:xfrm>
            <a:off x="2676522" y="2078653"/>
            <a:ext cx="6384351" cy="438150"/>
          </a:xfrm>
          <a:prstGeom prst="rect">
            <a:avLst/>
          </a:prstGeom>
        </p:spPr>
      </p:pic>
      <p:pic>
        <p:nvPicPr>
          <p:cNvPr id="6" name="Picture 5"/>
          <p:cNvPicPr>
            <a:picLocks noChangeAspect="1"/>
          </p:cNvPicPr>
          <p:nvPr/>
        </p:nvPicPr>
        <p:blipFill>
          <a:blip r:embed="rId4"/>
          <a:stretch>
            <a:fillRect/>
          </a:stretch>
        </p:blipFill>
        <p:spPr>
          <a:xfrm>
            <a:off x="4437351" y="3715246"/>
            <a:ext cx="3076575" cy="647700"/>
          </a:xfrm>
          <a:prstGeom prst="rect">
            <a:avLst/>
          </a:prstGeom>
        </p:spPr>
      </p:pic>
      <p:pic>
        <p:nvPicPr>
          <p:cNvPr id="4" name="Picture 3"/>
          <p:cNvPicPr>
            <a:picLocks noChangeAspect="1"/>
          </p:cNvPicPr>
          <p:nvPr/>
        </p:nvPicPr>
        <p:blipFill>
          <a:blip r:embed="rId5"/>
          <a:stretch>
            <a:fillRect/>
          </a:stretch>
        </p:blipFill>
        <p:spPr>
          <a:xfrm>
            <a:off x="4348163" y="1397844"/>
            <a:ext cx="4686300" cy="647700"/>
          </a:xfrm>
          <a:prstGeom prst="rect">
            <a:avLst/>
          </a:prstGeom>
        </p:spPr>
      </p:pic>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smtClean="0"/>
              <a:t>F1R 370bp</a:t>
            </a:r>
            <a:endParaRPr lang="en-US" sz="900" dirty="0"/>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
        <p:nvSpPr>
          <p:cNvPr id="2" name="Rectangle 1"/>
          <p:cNvSpPr/>
          <p:nvPr/>
        </p:nvSpPr>
        <p:spPr>
          <a:xfrm>
            <a:off x="0" y="457200"/>
            <a:ext cx="9144000" cy="1015663"/>
          </a:xfrm>
          <a:prstGeom prst="rect">
            <a:avLst/>
          </a:prstGeom>
        </p:spPr>
        <p:txBody>
          <a:bodyPr wrap="square">
            <a:spAutoFit/>
          </a:bodyPr>
          <a:lstStyle/>
          <a:p>
            <a:r>
              <a:rPr lang="en-US" sz="1200" dirty="0"/>
              <a:t>7740   7741   7742   7743   7744   7745   7746   7747   7748   7749   7750   7751   7752   7766   7767   7768   7769   7770   7771   7772   7773   7774   7775   7776   7777   7778   7779   7780   7781   7782   7783   7791   7792   7793   7753   7754   7755   7756   7757   7758   7759   7760   7761   7784   7785   7786   7787   7788   7789   7790   7762   7763   7764   7765   7794   7795   7796   7797   7798   7799   7800   7801   7802   7803   7804   7805   7806   7807   7808   H2O</a:t>
            </a:r>
          </a:p>
          <a:p>
            <a:r>
              <a:rPr lang="en-US" sz="1200" dirty="0"/>
              <a:t>Tie2-Cre 250bp Int. 324bp</a:t>
            </a:r>
          </a:p>
        </p:txBody>
      </p:sp>
      <p:sp>
        <p:nvSpPr>
          <p:cNvPr id="13" name="TextBox 12"/>
          <p:cNvSpPr txBox="1"/>
          <p:nvPr/>
        </p:nvSpPr>
        <p:spPr>
          <a:xfrm>
            <a:off x="62410" y="146058"/>
            <a:ext cx="1066318" cy="369332"/>
          </a:xfrm>
          <a:prstGeom prst="rect">
            <a:avLst/>
          </a:prstGeom>
          <a:noFill/>
        </p:spPr>
        <p:txBody>
          <a:bodyPr wrap="none" rtlCol="0">
            <a:spAutoFit/>
          </a:bodyPr>
          <a:lstStyle/>
          <a:p>
            <a:r>
              <a:rPr lang="en-US" dirty="0" smtClean="0"/>
              <a:t>02/08/22</a:t>
            </a:r>
            <a:endParaRPr lang="en-US" dirty="0"/>
          </a:p>
        </p:txBody>
      </p:sp>
      <p:pic>
        <p:nvPicPr>
          <p:cNvPr id="3" name="Picture 2"/>
          <p:cNvPicPr>
            <a:picLocks noChangeAspect="1"/>
          </p:cNvPicPr>
          <p:nvPr/>
        </p:nvPicPr>
        <p:blipFill>
          <a:blip r:embed="rId6"/>
          <a:stretch>
            <a:fillRect/>
          </a:stretch>
        </p:blipFill>
        <p:spPr>
          <a:xfrm>
            <a:off x="0" y="1413534"/>
            <a:ext cx="4676775" cy="647700"/>
          </a:xfrm>
          <a:prstGeom prst="rect">
            <a:avLst/>
          </a:prstGeom>
        </p:spPr>
      </p:pic>
      <p:pic>
        <p:nvPicPr>
          <p:cNvPr id="5" name="Picture 4"/>
          <p:cNvPicPr>
            <a:picLocks noChangeAspect="1"/>
          </p:cNvPicPr>
          <p:nvPr/>
        </p:nvPicPr>
        <p:blipFill>
          <a:blip r:embed="rId7"/>
          <a:stretch>
            <a:fillRect/>
          </a:stretch>
        </p:blipFill>
        <p:spPr>
          <a:xfrm>
            <a:off x="-19050" y="3748498"/>
            <a:ext cx="4695825" cy="628650"/>
          </a:xfrm>
          <a:prstGeom prst="rect">
            <a:avLst/>
          </a:prstGeom>
        </p:spPr>
      </p:pic>
      <p:sp>
        <p:nvSpPr>
          <p:cNvPr id="14" name="Rectangle 13"/>
          <p:cNvSpPr/>
          <p:nvPr/>
        </p:nvSpPr>
        <p:spPr>
          <a:xfrm>
            <a:off x="1542121" y="6176387"/>
            <a:ext cx="7601879" cy="646331"/>
          </a:xfrm>
          <a:prstGeom prst="rect">
            <a:avLst/>
          </a:prstGeom>
        </p:spPr>
        <p:txBody>
          <a:bodyPr wrap="square">
            <a:spAutoFit/>
          </a:bodyPr>
          <a:lstStyle/>
          <a:p>
            <a:r>
              <a:rPr lang="en-US" sz="1200" dirty="0" smtClean="0"/>
              <a:t>7740   </a:t>
            </a:r>
            <a:r>
              <a:rPr lang="en-US" sz="1200" dirty="0"/>
              <a:t>7741   7742   7743   7744   7745   7746   7747   7748   7749   7750   7751   7752   7766   7767   7768   7769   7770   7771   7772   7773   7774   7775   7776   7777   7778   7779   7780   7781   7782   7783   7791   7792   7793   H2O</a:t>
            </a:r>
          </a:p>
          <a:p>
            <a:r>
              <a:rPr lang="en-US" sz="1200" dirty="0"/>
              <a:t>F1R 370bp</a:t>
            </a:r>
          </a:p>
        </p:txBody>
      </p:sp>
      <p:pic>
        <p:nvPicPr>
          <p:cNvPr id="15" name="Picture 14"/>
          <p:cNvPicPr>
            <a:picLocks noChangeAspect="1"/>
          </p:cNvPicPr>
          <p:nvPr/>
        </p:nvPicPr>
        <p:blipFill rotWithShape="1">
          <a:blip r:embed="rId8"/>
          <a:srcRect l="69334"/>
          <a:stretch/>
        </p:blipFill>
        <p:spPr>
          <a:xfrm>
            <a:off x="-19050" y="2085556"/>
            <a:ext cx="2795328" cy="428625"/>
          </a:xfrm>
          <a:prstGeom prst="rect">
            <a:avLst/>
          </a:prstGeom>
        </p:spPr>
      </p:pic>
      <p:pic>
        <p:nvPicPr>
          <p:cNvPr id="17" name="Picture 16"/>
          <p:cNvPicPr>
            <a:picLocks noChangeAspect="1"/>
          </p:cNvPicPr>
          <p:nvPr/>
        </p:nvPicPr>
        <p:blipFill>
          <a:blip r:embed="rId9"/>
          <a:stretch>
            <a:fillRect/>
          </a:stretch>
        </p:blipFill>
        <p:spPr>
          <a:xfrm>
            <a:off x="230440" y="4410400"/>
            <a:ext cx="2247900" cy="419100"/>
          </a:xfrm>
          <a:prstGeom prst="rect">
            <a:avLst/>
          </a:prstGeom>
        </p:spPr>
      </p:pic>
      <p:pic>
        <p:nvPicPr>
          <p:cNvPr id="18" name="Picture 17"/>
          <p:cNvPicPr>
            <a:picLocks noChangeAspect="1"/>
          </p:cNvPicPr>
          <p:nvPr/>
        </p:nvPicPr>
        <p:blipFill rotWithShape="1">
          <a:blip r:embed="rId10"/>
          <a:srcRect l="74322"/>
          <a:stretch/>
        </p:blipFill>
        <p:spPr>
          <a:xfrm>
            <a:off x="101601" y="2494441"/>
            <a:ext cx="2338162" cy="695325"/>
          </a:xfrm>
          <a:prstGeom prst="rect">
            <a:avLst/>
          </a:prstGeom>
        </p:spPr>
      </p:pic>
      <p:pic>
        <p:nvPicPr>
          <p:cNvPr id="20" name="Picture 19"/>
          <p:cNvPicPr>
            <a:picLocks noChangeAspect="1"/>
          </p:cNvPicPr>
          <p:nvPr/>
        </p:nvPicPr>
        <p:blipFill rotWithShape="1">
          <a:blip r:embed="rId2"/>
          <a:srcRect l="76136"/>
          <a:stretch/>
        </p:blipFill>
        <p:spPr>
          <a:xfrm>
            <a:off x="269016" y="4858941"/>
            <a:ext cx="2170747" cy="628650"/>
          </a:xfrm>
          <a:prstGeom prst="rect">
            <a:avLst/>
          </a:prstGeom>
        </p:spPr>
      </p:pic>
    </p:spTree>
    <p:extLst>
      <p:ext uri="{BB962C8B-B14F-4D97-AF65-F5344CB8AC3E}">
        <p14:creationId xmlns:p14="http://schemas.microsoft.com/office/powerpoint/2010/main" val="2843479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711006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1785712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3982359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2927653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2698835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1174854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1679065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3392756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3627389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3599684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
        <p:nvSpPr>
          <p:cNvPr id="13" name="TextBox 12"/>
          <p:cNvSpPr txBox="1"/>
          <p:nvPr/>
        </p:nvSpPr>
        <p:spPr>
          <a:xfrm>
            <a:off x="62410" y="146058"/>
            <a:ext cx="949299" cy="369332"/>
          </a:xfrm>
          <a:prstGeom prst="rect">
            <a:avLst/>
          </a:prstGeom>
          <a:noFill/>
        </p:spPr>
        <p:txBody>
          <a:bodyPr wrap="none" rtlCol="0">
            <a:spAutoFit/>
          </a:bodyPr>
          <a:lstStyle/>
          <a:p>
            <a:r>
              <a:rPr lang="en-US" dirty="0" smtClean="0"/>
              <a:t>5/14/22</a:t>
            </a:r>
            <a:endParaRPr lang="en-US" dirty="0"/>
          </a:p>
        </p:txBody>
      </p:sp>
      <p:sp>
        <p:nvSpPr>
          <p:cNvPr id="2" name="Rectangle 1"/>
          <p:cNvSpPr/>
          <p:nvPr/>
        </p:nvSpPr>
        <p:spPr>
          <a:xfrm>
            <a:off x="62410" y="655572"/>
            <a:ext cx="8832208" cy="923330"/>
          </a:xfrm>
          <a:prstGeom prst="rect">
            <a:avLst/>
          </a:prstGeom>
        </p:spPr>
        <p:txBody>
          <a:bodyPr wrap="square">
            <a:spAutoFit/>
          </a:bodyPr>
          <a:lstStyle/>
          <a:p>
            <a:r>
              <a:rPr lang="en-US" dirty="0"/>
              <a:t>4140   4141   4142   4143   4144   4145   4146   4147   4148   4149   4150   4151   4152   4153   4154   4155   4156   4157   4158   H2O </a:t>
            </a:r>
          </a:p>
          <a:p>
            <a:r>
              <a:rPr lang="en-US" dirty="0"/>
              <a:t>EYFP YFP-360bp WT-603bp</a:t>
            </a:r>
          </a:p>
        </p:txBody>
      </p:sp>
      <p:pic>
        <p:nvPicPr>
          <p:cNvPr id="3" name="Picture 2"/>
          <p:cNvPicPr>
            <a:picLocks noChangeAspect="1"/>
          </p:cNvPicPr>
          <p:nvPr/>
        </p:nvPicPr>
        <p:blipFill>
          <a:blip r:embed="rId2"/>
          <a:stretch>
            <a:fillRect/>
          </a:stretch>
        </p:blipFill>
        <p:spPr>
          <a:xfrm>
            <a:off x="411047" y="1628433"/>
            <a:ext cx="5362575" cy="695325"/>
          </a:xfrm>
          <a:prstGeom prst="rect">
            <a:avLst/>
          </a:prstGeom>
        </p:spPr>
      </p:pic>
      <p:pic>
        <p:nvPicPr>
          <p:cNvPr id="4" name="Picture 3"/>
          <p:cNvPicPr>
            <a:picLocks noChangeAspect="1"/>
          </p:cNvPicPr>
          <p:nvPr/>
        </p:nvPicPr>
        <p:blipFill>
          <a:blip r:embed="rId3"/>
          <a:stretch>
            <a:fillRect/>
          </a:stretch>
        </p:blipFill>
        <p:spPr>
          <a:xfrm>
            <a:off x="6085436" y="1684236"/>
            <a:ext cx="2343150" cy="647700"/>
          </a:xfrm>
          <a:prstGeom prst="rect">
            <a:avLst/>
          </a:prstGeom>
        </p:spPr>
      </p:pic>
    </p:spTree>
    <p:extLst>
      <p:ext uri="{BB962C8B-B14F-4D97-AF65-F5344CB8AC3E}">
        <p14:creationId xmlns:p14="http://schemas.microsoft.com/office/powerpoint/2010/main" val="1545795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3064001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484811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677240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2890379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2142741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2305830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863058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3098902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24281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1164678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
        <p:nvSpPr>
          <p:cNvPr id="13" name="TextBox 12"/>
          <p:cNvSpPr txBox="1"/>
          <p:nvPr/>
        </p:nvSpPr>
        <p:spPr>
          <a:xfrm>
            <a:off x="62410" y="146058"/>
            <a:ext cx="949299" cy="369332"/>
          </a:xfrm>
          <a:prstGeom prst="rect">
            <a:avLst/>
          </a:prstGeom>
          <a:noFill/>
        </p:spPr>
        <p:txBody>
          <a:bodyPr wrap="none" rtlCol="0">
            <a:spAutoFit/>
          </a:bodyPr>
          <a:lstStyle/>
          <a:p>
            <a:r>
              <a:rPr lang="en-US" dirty="0" smtClean="0"/>
              <a:t>6/24/22</a:t>
            </a:r>
            <a:endParaRPr lang="en-US" dirty="0"/>
          </a:p>
        </p:txBody>
      </p:sp>
      <p:sp>
        <p:nvSpPr>
          <p:cNvPr id="2" name="Rectangle 1"/>
          <p:cNvSpPr/>
          <p:nvPr/>
        </p:nvSpPr>
        <p:spPr>
          <a:xfrm>
            <a:off x="4863661" y="3925614"/>
            <a:ext cx="4307187" cy="1754326"/>
          </a:xfrm>
          <a:prstGeom prst="rect">
            <a:avLst/>
          </a:prstGeom>
        </p:spPr>
        <p:txBody>
          <a:bodyPr wrap="square">
            <a:spAutoFit/>
          </a:bodyPr>
          <a:lstStyle/>
          <a:p>
            <a:r>
              <a:rPr lang="en-US" sz="1200" dirty="0"/>
              <a:t>7794   7795   7796   7797   7798   7799   7800   7801   7802   7803   7804   7805   7806   7807   7808   7810   7811   7812   7813   7814   7815   7816   7817   7818   7819   7820   7821   7822   7823   7825   7826   7827   7828   7829   7830   7831   7832   7833   7834   7835   7836   7837   7838   7839   7840   7841   7842   7843   7844   7845   7846   7847   7848   7849   7850   7851   7852   7853   7854   7855   7856   7857   7858   7859   7860   7863   7864   7865   7866   7867   7868   7869   H2O</a:t>
            </a:r>
          </a:p>
          <a:p>
            <a:r>
              <a:rPr lang="en-US" sz="1200" dirty="0"/>
              <a:t>Tie2-Cre 250bp Int. 324bp</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1448" y="1542328"/>
            <a:ext cx="8960093" cy="555977"/>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43465" y="3223313"/>
            <a:ext cx="8968147" cy="58015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62409" y="5192448"/>
            <a:ext cx="4614387" cy="569849"/>
          </a:xfrm>
          <a:prstGeom prst="rect">
            <a:avLst/>
          </a:prstGeom>
        </p:spPr>
      </p:pic>
      <p:pic>
        <p:nvPicPr>
          <p:cNvPr id="6" name="Picture 5"/>
          <p:cNvPicPr>
            <a:picLocks noChangeAspect="1"/>
          </p:cNvPicPr>
          <p:nvPr/>
        </p:nvPicPr>
        <p:blipFill>
          <a:blip r:embed="rId8"/>
          <a:stretch>
            <a:fillRect/>
          </a:stretch>
        </p:blipFill>
        <p:spPr>
          <a:xfrm>
            <a:off x="205158" y="466006"/>
            <a:ext cx="8911735" cy="652668"/>
          </a:xfrm>
          <a:prstGeom prst="rect">
            <a:avLst/>
          </a:prstGeom>
        </p:spPr>
      </p:pic>
      <p:pic>
        <p:nvPicPr>
          <p:cNvPr id="14" name="Picture 13"/>
          <p:cNvPicPr>
            <a:picLocks noChangeAspect="1"/>
          </p:cNvPicPr>
          <p:nvPr/>
        </p:nvPicPr>
        <p:blipFill>
          <a:blip r:embed="rId9"/>
          <a:stretch>
            <a:fillRect/>
          </a:stretch>
        </p:blipFill>
        <p:spPr>
          <a:xfrm>
            <a:off x="109709" y="2153700"/>
            <a:ext cx="8927862" cy="555977"/>
          </a:xfrm>
          <a:prstGeom prst="rect">
            <a:avLst/>
          </a:prstGeom>
        </p:spPr>
      </p:pic>
      <p:pic>
        <p:nvPicPr>
          <p:cNvPr id="15" name="Picture 14"/>
          <p:cNvPicPr>
            <a:picLocks noChangeAspect="1"/>
          </p:cNvPicPr>
          <p:nvPr/>
        </p:nvPicPr>
        <p:blipFill>
          <a:blip r:embed="rId10"/>
          <a:stretch>
            <a:fillRect/>
          </a:stretch>
        </p:blipFill>
        <p:spPr>
          <a:xfrm>
            <a:off x="38443" y="1084289"/>
            <a:ext cx="9080951" cy="483458"/>
          </a:xfrm>
          <a:prstGeom prst="rect">
            <a:avLst/>
          </a:prstGeom>
        </p:spPr>
      </p:pic>
      <p:pic>
        <p:nvPicPr>
          <p:cNvPr id="16" name="Picture 15"/>
          <p:cNvPicPr>
            <a:picLocks noChangeAspect="1"/>
          </p:cNvPicPr>
          <p:nvPr/>
        </p:nvPicPr>
        <p:blipFill>
          <a:blip r:embed="rId11"/>
          <a:stretch>
            <a:fillRect/>
          </a:stretch>
        </p:blipFill>
        <p:spPr>
          <a:xfrm>
            <a:off x="-1" y="2726715"/>
            <a:ext cx="9080955" cy="459285"/>
          </a:xfrm>
          <a:prstGeom prst="rect">
            <a:avLst/>
          </a:prstGeom>
        </p:spPr>
      </p:pic>
      <p:pic>
        <p:nvPicPr>
          <p:cNvPr id="17" name="Picture 16"/>
          <p:cNvPicPr>
            <a:picLocks noChangeAspect="1"/>
          </p:cNvPicPr>
          <p:nvPr/>
        </p:nvPicPr>
        <p:blipFill>
          <a:blip r:embed="rId12"/>
          <a:stretch>
            <a:fillRect/>
          </a:stretch>
        </p:blipFill>
        <p:spPr>
          <a:xfrm>
            <a:off x="156446" y="4057825"/>
            <a:ext cx="4496157" cy="620438"/>
          </a:xfrm>
          <a:prstGeom prst="rect">
            <a:avLst/>
          </a:prstGeom>
        </p:spPr>
      </p:pic>
      <p:pic>
        <p:nvPicPr>
          <p:cNvPr id="18" name="Picture 17"/>
          <p:cNvPicPr>
            <a:picLocks noChangeAspect="1"/>
          </p:cNvPicPr>
          <p:nvPr/>
        </p:nvPicPr>
        <p:blipFill>
          <a:blip r:embed="rId13"/>
          <a:stretch>
            <a:fillRect/>
          </a:stretch>
        </p:blipFill>
        <p:spPr>
          <a:xfrm>
            <a:off x="178950" y="4694253"/>
            <a:ext cx="4447812" cy="499573"/>
          </a:xfrm>
          <a:prstGeom prst="rect">
            <a:avLst/>
          </a:prstGeom>
        </p:spPr>
      </p:pic>
    </p:spTree>
    <p:extLst>
      <p:ext uri="{BB962C8B-B14F-4D97-AF65-F5344CB8AC3E}">
        <p14:creationId xmlns:p14="http://schemas.microsoft.com/office/powerpoint/2010/main" val="640862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2125505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2584200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3323365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514538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29467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3001450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48887" y="706582"/>
            <a:ext cx="8113222" cy="4871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smtClean="0">
                <a:solidFill>
                  <a:srgbClr val="FF0000"/>
                </a:solidFill>
              </a:rPr>
              <a:t>2022 </a:t>
            </a:r>
            <a:r>
              <a:rPr lang="en-US" sz="13800" b="1" dirty="0">
                <a:solidFill>
                  <a:srgbClr val="FF0000"/>
                </a:solidFill>
              </a:rPr>
              <a:t>End</a:t>
            </a:r>
          </a:p>
        </p:txBody>
      </p:sp>
      <p:sp>
        <p:nvSpPr>
          <p:cNvPr id="5" name="TextBox 4"/>
          <p:cNvSpPr txBox="1"/>
          <p:nvPr/>
        </p:nvSpPr>
        <p:spPr>
          <a:xfrm>
            <a:off x="2411615" y="5577839"/>
            <a:ext cx="4055687" cy="1200329"/>
          </a:xfrm>
          <a:prstGeom prst="rect">
            <a:avLst/>
          </a:prstGeom>
          <a:noFill/>
        </p:spPr>
        <p:txBody>
          <a:bodyPr wrap="square" rtlCol="0">
            <a:spAutoFit/>
          </a:bodyPr>
          <a:lstStyle/>
          <a:p>
            <a:r>
              <a:rPr lang="en-US" dirty="0"/>
              <a:t>FA008   FA009   FA010   </a:t>
            </a:r>
            <a:r>
              <a:rPr lang="en-US" dirty="0" smtClean="0"/>
              <a:t>4.03</a:t>
            </a:r>
          </a:p>
          <a:p>
            <a:r>
              <a:rPr lang="en-US" dirty="0" smtClean="0"/>
              <a:t>A0040   </a:t>
            </a:r>
            <a:r>
              <a:rPr lang="en-US" dirty="0"/>
              <a:t>A0041   A0042   </a:t>
            </a:r>
            <a:r>
              <a:rPr lang="en-US" dirty="0" smtClean="0"/>
              <a:t>4.10</a:t>
            </a:r>
          </a:p>
          <a:p>
            <a:r>
              <a:rPr lang="en-US" dirty="0" smtClean="0"/>
              <a:t>1850   1851   </a:t>
            </a:r>
            <a:r>
              <a:rPr lang="en-US" dirty="0"/>
              <a:t>1856   </a:t>
            </a:r>
            <a:r>
              <a:rPr lang="en-US" dirty="0" smtClean="0"/>
              <a:t>5.00</a:t>
            </a:r>
          </a:p>
          <a:p>
            <a:r>
              <a:rPr lang="en-US" dirty="0" smtClean="0"/>
              <a:t>F509   </a:t>
            </a:r>
            <a:r>
              <a:rPr lang="en-US" dirty="0"/>
              <a:t>F510   </a:t>
            </a:r>
            <a:r>
              <a:rPr lang="en-US" dirty="0" smtClean="0"/>
              <a:t>F511   4.90</a:t>
            </a:r>
            <a:endParaRPr lang="en-US" dirty="0"/>
          </a:p>
        </p:txBody>
      </p:sp>
      <p:sp>
        <p:nvSpPr>
          <p:cNvPr id="8" name="TextBox 7"/>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9" name="Rectangle 8"/>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10" name="TextBox 9"/>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1" name="Rectangle 10"/>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2" name="Rectangle 11"/>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3" name="Rectangle 12"/>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848474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5" name="Rectangle 4"/>
          <p:cNvSpPr/>
          <p:nvPr/>
        </p:nvSpPr>
        <p:spPr>
          <a:xfrm>
            <a:off x="62410" y="557524"/>
            <a:ext cx="9144000" cy="923330"/>
          </a:xfrm>
          <a:prstGeom prst="rect">
            <a:avLst/>
          </a:prstGeom>
        </p:spPr>
        <p:txBody>
          <a:bodyPr wrap="square">
            <a:spAutoFit/>
          </a:bodyPr>
          <a:lstStyle/>
          <a:p>
            <a:r>
              <a:rPr lang="pt-BR" dirty="0"/>
              <a:t>1216   1217   1218   1219   1220   1222   1223   1224   1225   1226   1250   1251   1252   1253   1254   7237   7238   7239   7240   7241   7242   7243   7244   7245   7246   7247   7248   H2O</a:t>
            </a:r>
          </a:p>
          <a:p>
            <a:r>
              <a:rPr lang="pt-BR" dirty="0"/>
              <a:t>Tie2-Cre 250bp Int. 324bp</a:t>
            </a:r>
            <a:endParaRPr lang="en-US" dirty="0"/>
          </a:p>
        </p:txBody>
      </p:sp>
      <p:sp>
        <p:nvSpPr>
          <p:cNvPr id="6" name="TextBox 5"/>
          <p:cNvSpPr txBox="1"/>
          <p:nvPr/>
        </p:nvSpPr>
        <p:spPr>
          <a:xfrm>
            <a:off x="62410" y="146058"/>
            <a:ext cx="832279" cy="369332"/>
          </a:xfrm>
          <a:prstGeom prst="rect">
            <a:avLst/>
          </a:prstGeom>
          <a:noFill/>
        </p:spPr>
        <p:txBody>
          <a:bodyPr wrap="none" rtlCol="0">
            <a:spAutoFit/>
          </a:bodyPr>
          <a:lstStyle/>
          <a:p>
            <a:r>
              <a:rPr lang="en-US" dirty="0"/>
              <a:t>1/7/20</a:t>
            </a:r>
          </a:p>
        </p:txBody>
      </p:sp>
      <p:pic>
        <p:nvPicPr>
          <p:cNvPr id="7" name="Picture 6"/>
          <p:cNvPicPr>
            <a:picLocks noChangeAspect="1"/>
          </p:cNvPicPr>
          <p:nvPr/>
        </p:nvPicPr>
        <p:blipFill rotWithShape="1">
          <a:blip r:embed="rId2"/>
          <a:srcRect l="58074"/>
          <a:stretch/>
        </p:blipFill>
        <p:spPr>
          <a:xfrm>
            <a:off x="4910665" y="2873105"/>
            <a:ext cx="4021668" cy="702483"/>
          </a:xfrm>
          <a:prstGeom prst="rect">
            <a:avLst/>
          </a:prstGeom>
        </p:spPr>
      </p:pic>
      <p:pic>
        <p:nvPicPr>
          <p:cNvPr id="8" name="Picture 7"/>
          <p:cNvPicPr>
            <a:picLocks noChangeAspect="1"/>
          </p:cNvPicPr>
          <p:nvPr/>
        </p:nvPicPr>
        <p:blipFill>
          <a:blip r:embed="rId3"/>
          <a:stretch>
            <a:fillRect/>
          </a:stretch>
        </p:blipFill>
        <p:spPr>
          <a:xfrm>
            <a:off x="-4690" y="1480854"/>
            <a:ext cx="9148690" cy="762391"/>
          </a:xfrm>
          <a:prstGeom prst="rect">
            <a:avLst/>
          </a:prstGeom>
        </p:spPr>
      </p:pic>
      <p:pic>
        <p:nvPicPr>
          <p:cNvPr id="10" name="Picture 9"/>
          <p:cNvPicPr>
            <a:picLocks noChangeAspect="1"/>
          </p:cNvPicPr>
          <p:nvPr/>
        </p:nvPicPr>
        <p:blipFill>
          <a:blip r:embed="rId4"/>
          <a:stretch>
            <a:fillRect/>
          </a:stretch>
        </p:blipFill>
        <p:spPr>
          <a:xfrm>
            <a:off x="7187551" y="2110715"/>
            <a:ext cx="1951759" cy="479941"/>
          </a:xfrm>
          <a:prstGeom prst="rect">
            <a:avLst/>
          </a:prstGeom>
        </p:spPr>
      </p:pic>
      <p:pic>
        <p:nvPicPr>
          <p:cNvPr id="13" name="Picture 12"/>
          <p:cNvPicPr>
            <a:picLocks noChangeAspect="1"/>
          </p:cNvPicPr>
          <p:nvPr/>
        </p:nvPicPr>
        <p:blipFill rotWithShape="1">
          <a:blip r:embed="rId5"/>
          <a:srcRect l="71747"/>
          <a:stretch/>
        </p:blipFill>
        <p:spPr>
          <a:xfrm>
            <a:off x="4910665" y="2076019"/>
            <a:ext cx="2277027" cy="737818"/>
          </a:xfrm>
          <a:prstGeom prst="rect">
            <a:avLst/>
          </a:prstGeom>
        </p:spPr>
      </p:pic>
      <p:sp>
        <p:nvSpPr>
          <p:cNvPr id="11" name="Rectangle 10"/>
          <p:cNvSpPr/>
          <p:nvPr/>
        </p:nvSpPr>
        <p:spPr>
          <a:xfrm>
            <a:off x="256374" y="6381365"/>
            <a:ext cx="1452642" cy="230832"/>
          </a:xfrm>
          <a:prstGeom prst="rect">
            <a:avLst/>
          </a:prstGeom>
        </p:spPr>
        <p:txBody>
          <a:bodyPr wrap="none">
            <a:spAutoFit/>
          </a:bodyPr>
          <a:lstStyle/>
          <a:p>
            <a:r>
              <a:rPr lang="en-US" sz="900" dirty="0"/>
              <a:t>EYFP WT-360bp flox-603bp</a:t>
            </a:r>
          </a:p>
        </p:txBody>
      </p:sp>
    </p:spTree>
    <p:extLst>
      <p:ext uri="{BB962C8B-B14F-4D97-AF65-F5344CB8AC3E}">
        <p14:creationId xmlns:p14="http://schemas.microsoft.com/office/powerpoint/2010/main" val="847369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5" name="TextBox 4"/>
          <p:cNvSpPr txBox="1"/>
          <p:nvPr/>
        </p:nvSpPr>
        <p:spPr>
          <a:xfrm>
            <a:off x="62410" y="146058"/>
            <a:ext cx="949299" cy="369332"/>
          </a:xfrm>
          <a:prstGeom prst="rect">
            <a:avLst/>
          </a:prstGeom>
          <a:noFill/>
        </p:spPr>
        <p:txBody>
          <a:bodyPr wrap="none" rtlCol="0">
            <a:spAutoFit/>
          </a:bodyPr>
          <a:lstStyle/>
          <a:p>
            <a:r>
              <a:rPr lang="en-US" dirty="0"/>
              <a:t>1/17/20</a:t>
            </a:r>
          </a:p>
        </p:txBody>
      </p:sp>
      <p:sp>
        <p:nvSpPr>
          <p:cNvPr id="6" name="Rectangle 5"/>
          <p:cNvSpPr/>
          <p:nvPr/>
        </p:nvSpPr>
        <p:spPr>
          <a:xfrm>
            <a:off x="256374" y="4624762"/>
            <a:ext cx="9144000" cy="1200329"/>
          </a:xfrm>
          <a:prstGeom prst="rect">
            <a:avLst/>
          </a:prstGeom>
        </p:spPr>
        <p:txBody>
          <a:bodyPr wrap="square">
            <a:spAutoFit/>
          </a:bodyPr>
          <a:lstStyle/>
          <a:p>
            <a:r>
              <a:rPr lang="en-US" dirty="0"/>
              <a:t>3139   3167   3168   3169   3170   3171   3172   3173   3174   3175   3176   3177   7249   7250   7251   7252   7253   7254   7255   7256   7257   7258   7259   7260   7261   7262   7263   7264   7265   7266   7267   7268   7269   7270   7271   1???   2???   3???   H2O</a:t>
            </a:r>
          </a:p>
          <a:p>
            <a:r>
              <a:rPr lang="en-US" dirty="0"/>
              <a:t>F2R WT-410bp flox-450bp</a:t>
            </a:r>
          </a:p>
        </p:txBody>
      </p:sp>
      <p:pic>
        <p:nvPicPr>
          <p:cNvPr id="7" name="Picture 6"/>
          <p:cNvPicPr>
            <a:picLocks noChangeAspect="1"/>
          </p:cNvPicPr>
          <p:nvPr/>
        </p:nvPicPr>
        <p:blipFill>
          <a:blip r:embed="rId2"/>
          <a:stretch>
            <a:fillRect/>
          </a:stretch>
        </p:blipFill>
        <p:spPr>
          <a:xfrm>
            <a:off x="0" y="3094765"/>
            <a:ext cx="9144000" cy="668469"/>
          </a:xfrm>
          <a:prstGeom prst="rect">
            <a:avLst/>
          </a:prstGeom>
        </p:spPr>
      </p:pic>
      <p:pic>
        <p:nvPicPr>
          <p:cNvPr id="9" name="Picture 8"/>
          <p:cNvPicPr>
            <a:picLocks noChangeAspect="1"/>
          </p:cNvPicPr>
          <p:nvPr/>
        </p:nvPicPr>
        <p:blipFill>
          <a:blip r:embed="rId3"/>
          <a:stretch>
            <a:fillRect/>
          </a:stretch>
        </p:blipFill>
        <p:spPr>
          <a:xfrm>
            <a:off x="1" y="2183507"/>
            <a:ext cx="8179724" cy="772758"/>
          </a:xfrm>
          <a:prstGeom prst="rect">
            <a:avLst/>
          </a:prstGeom>
        </p:spPr>
      </p:pic>
      <p:pic>
        <p:nvPicPr>
          <p:cNvPr id="10" name="Picture 9"/>
          <p:cNvPicPr>
            <a:picLocks noChangeAspect="1"/>
          </p:cNvPicPr>
          <p:nvPr/>
        </p:nvPicPr>
        <p:blipFill>
          <a:blip r:embed="rId4"/>
          <a:stretch>
            <a:fillRect/>
          </a:stretch>
        </p:blipFill>
        <p:spPr>
          <a:xfrm>
            <a:off x="256374" y="1335874"/>
            <a:ext cx="8887626" cy="826566"/>
          </a:xfrm>
          <a:prstGeom prst="rect">
            <a:avLst/>
          </a:prstGeom>
        </p:spPr>
      </p:pic>
      <p:sp>
        <p:nvSpPr>
          <p:cNvPr id="11" name="Rectangle 10"/>
          <p:cNvSpPr/>
          <p:nvPr/>
        </p:nvSpPr>
        <p:spPr>
          <a:xfrm>
            <a:off x="256374" y="6381365"/>
            <a:ext cx="1452642" cy="230832"/>
          </a:xfrm>
          <a:prstGeom prst="rect">
            <a:avLst/>
          </a:prstGeom>
        </p:spPr>
        <p:txBody>
          <a:bodyPr wrap="none">
            <a:spAutoFit/>
          </a:bodyPr>
          <a:lstStyle/>
          <a:p>
            <a:r>
              <a:rPr lang="en-US" sz="900" dirty="0"/>
              <a:t>EYFP WT-360bp flox-603bp</a:t>
            </a:r>
          </a:p>
        </p:txBody>
      </p:sp>
    </p:spTree>
    <p:extLst>
      <p:ext uri="{BB962C8B-B14F-4D97-AF65-F5344CB8AC3E}">
        <p14:creationId xmlns:p14="http://schemas.microsoft.com/office/powerpoint/2010/main" val="2711078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4732193" y="3165157"/>
            <a:ext cx="3752850" cy="809625"/>
          </a:xfrm>
          <a:prstGeom prst="rect">
            <a:avLst/>
          </a:prstGeom>
        </p:spPr>
      </p:pic>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5" name="TextBox 4"/>
          <p:cNvSpPr txBox="1"/>
          <p:nvPr/>
        </p:nvSpPr>
        <p:spPr>
          <a:xfrm>
            <a:off x="62410" y="146058"/>
            <a:ext cx="949299" cy="369332"/>
          </a:xfrm>
          <a:prstGeom prst="rect">
            <a:avLst/>
          </a:prstGeom>
          <a:noFill/>
        </p:spPr>
        <p:txBody>
          <a:bodyPr wrap="none" rtlCol="0">
            <a:spAutoFit/>
          </a:bodyPr>
          <a:lstStyle/>
          <a:p>
            <a:r>
              <a:rPr lang="en-US" dirty="0"/>
              <a:t>1/24/20</a:t>
            </a:r>
          </a:p>
        </p:txBody>
      </p:sp>
      <p:sp>
        <p:nvSpPr>
          <p:cNvPr id="6" name="Rectangle 5"/>
          <p:cNvSpPr/>
          <p:nvPr/>
        </p:nvSpPr>
        <p:spPr>
          <a:xfrm>
            <a:off x="0" y="4620729"/>
            <a:ext cx="9144000" cy="1477328"/>
          </a:xfrm>
          <a:prstGeom prst="rect">
            <a:avLst/>
          </a:prstGeom>
        </p:spPr>
        <p:txBody>
          <a:bodyPr wrap="square">
            <a:spAutoFit/>
          </a:bodyPr>
          <a:lstStyle/>
          <a:p>
            <a:r>
              <a:rPr lang="en-US" dirty="0"/>
              <a:t>1280   1281   1282   1283   1284   1285   1286   1287   1288   1289   1290   1291   1292   2577   2578   2579   2580   2581   2582   2583   7272   7273   7274   7275   7276   7277   7278   7279   7280   7281  7282   7283   7284   7285   7286   9098   9099   9100   9101   9102   9103   9104   H2O</a:t>
            </a:r>
          </a:p>
          <a:p>
            <a:r>
              <a:rPr lang="en-US" dirty="0"/>
              <a:t>Tie2-Cre 250bp Int. 324bp</a:t>
            </a:r>
          </a:p>
        </p:txBody>
      </p:sp>
      <p:pic>
        <p:nvPicPr>
          <p:cNvPr id="7" name="Picture 6"/>
          <p:cNvPicPr>
            <a:picLocks noChangeAspect="1"/>
          </p:cNvPicPr>
          <p:nvPr/>
        </p:nvPicPr>
        <p:blipFill rotWithShape="1">
          <a:blip r:embed="rId3"/>
          <a:srcRect l="69904"/>
          <a:stretch/>
        </p:blipFill>
        <p:spPr>
          <a:xfrm>
            <a:off x="182573" y="1336357"/>
            <a:ext cx="3414241" cy="1076325"/>
          </a:xfrm>
          <a:prstGeom prst="rect">
            <a:avLst/>
          </a:prstGeom>
        </p:spPr>
      </p:pic>
      <p:pic>
        <p:nvPicPr>
          <p:cNvPr id="8" name="Picture 7"/>
          <p:cNvPicPr>
            <a:picLocks noChangeAspect="1"/>
          </p:cNvPicPr>
          <p:nvPr/>
        </p:nvPicPr>
        <p:blipFill rotWithShape="1">
          <a:blip r:embed="rId4"/>
          <a:srcRect l="46603"/>
          <a:stretch/>
        </p:blipFill>
        <p:spPr>
          <a:xfrm>
            <a:off x="174568" y="2412682"/>
            <a:ext cx="6011660" cy="752475"/>
          </a:xfrm>
          <a:prstGeom prst="rect">
            <a:avLst/>
          </a:prstGeom>
        </p:spPr>
      </p:pic>
      <p:pic>
        <p:nvPicPr>
          <p:cNvPr id="9" name="Picture 8"/>
          <p:cNvPicPr>
            <a:picLocks noChangeAspect="1"/>
          </p:cNvPicPr>
          <p:nvPr/>
        </p:nvPicPr>
        <p:blipFill rotWithShape="1">
          <a:blip r:embed="rId5"/>
          <a:srcRect l="5997"/>
          <a:stretch/>
        </p:blipFill>
        <p:spPr>
          <a:xfrm>
            <a:off x="3217026" y="1498282"/>
            <a:ext cx="5327505" cy="914400"/>
          </a:xfrm>
          <a:prstGeom prst="rect">
            <a:avLst/>
          </a:prstGeom>
        </p:spPr>
      </p:pic>
      <p:pic>
        <p:nvPicPr>
          <p:cNvPr id="10" name="Picture 9"/>
          <p:cNvPicPr>
            <a:picLocks noChangeAspect="1"/>
          </p:cNvPicPr>
          <p:nvPr/>
        </p:nvPicPr>
        <p:blipFill rotWithShape="1">
          <a:blip r:embed="rId6"/>
          <a:srcRect l="37750" t="2975" r="3770" b="-2975"/>
          <a:stretch/>
        </p:blipFill>
        <p:spPr>
          <a:xfrm>
            <a:off x="-1123307" y="3165157"/>
            <a:ext cx="6194071" cy="838200"/>
          </a:xfrm>
          <a:prstGeom prst="rect">
            <a:avLst/>
          </a:prstGeom>
        </p:spPr>
      </p:pic>
      <p:sp>
        <p:nvSpPr>
          <p:cNvPr id="12" name="Rectangle 11"/>
          <p:cNvSpPr/>
          <p:nvPr/>
        </p:nvSpPr>
        <p:spPr>
          <a:xfrm>
            <a:off x="256374" y="6381365"/>
            <a:ext cx="1452642" cy="230832"/>
          </a:xfrm>
          <a:prstGeom prst="rect">
            <a:avLst/>
          </a:prstGeom>
        </p:spPr>
        <p:txBody>
          <a:bodyPr wrap="none">
            <a:spAutoFit/>
          </a:bodyPr>
          <a:lstStyle/>
          <a:p>
            <a:r>
              <a:rPr lang="en-US" sz="900" dirty="0"/>
              <a:t>EYFP WT-360bp flox-603bp</a:t>
            </a:r>
          </a:p>
        </p:txBody>
      </p:sp>
    </p:spTree>
    <p:extLst>
      <p:ext uri="{BB962C8B-B14F-4D97-AF65-F5344CB8AC3E}">
        <p14:creationId xmlns:p14="http://schemas.microsoft.com/office/powerpoint/2010/main" val="3747378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685706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5" name="Rectangle 4"/>
          <p:cNvSpPr/>
          <p:nvPr/>
        </p:nvSpPr>
        <p:spPr>
          <a:xfrm>
            <a:off x="0" y="4779818"/>
            <a:ext cx="9144000" cy="1200329"/>
          </a:xfrm>
          <a:prstGeom prst="rect">
            <a:avLst/>
          </a:prstGeom>
        </p:spPr>
        <p:txBody>
          <a:bodyPr wrap="square">
            <a:spAutoFit/>
          </a:bodyPr>
          <a:lstStyle/>
          <a:p>
            <a:r>
              <a:rPr lang="en-US" dirty="0"/>
              <a:t>1299   1300   1301   1302   1303   1304   1305   1306   1307   1308   1309   1310   1311   1312   1313   1314   1315   1316   1317   1318   1319   1320  1321   1322   1323   1324   1325    7194   7287   7288   7289   7290   7291  7292   7293   7294   H2O</a:t>
            </a:r>
          </a:p>
          <a:p>
            <a:r>
              <a:rPr lang="en-US" dirty="0"/>
              <a:t>Tie2-Cre 250bp Int. 324bp</a:t>
            </a:r>
          </a:p>
        </p:txBody>
      </p:sp>
      <p:sp>
        <p:nvSpPr>
          <p:cNvPr id="6" name="TextBox 5"/>
          <p:cNvSpPr txBox="1"/>
          <p:nvPr/>
        </p:nvSpPr>
        <p:spPr>
          <a:xfrm>
            <a:off x="62410" y="146058"/>
            <a:ext cx="832279" cy="369332"/>
          </a:xfrm>
          <a:prstGeom prst="rect">
            <a:avLst/>
          </a:prstGeom>
          <a:noFill/>
        </p:spPr>
        <p:txBody>
          <a:bodyPr wrap="none" rtlCol="0">
            <a:spAutoFit/>
          </a:bodyPr>
          <a:lstStyle/>
          <a:p>
            <a:r>
              <a:rPr lang="en-US" dirty="0"/>
              <a:t>2/7/20</a:t>
            </a:r>
          </a:p>
        </p:txBody>
      </p:sp>
      <p:pic>
        <p:nvPicPr>
          <p:cNvPr id="8" name="Picture 7"/>
          <p:cNvPicPr>
            <a:picLocks noChangeAspect="1"/>
          </p:cNvPicPr>
          <p:nvPr/>
        </p:nvPicPr>
        <p:blipFill>
          <a:blip r:embed="rId2"/>
          <a:stretch>
            <a:fillRect/>
          </a:stretch>
        </p:blipFill>
        <p:spPr>
          <a:xfrm>
            <a:off x="859948" y="745053"/>
            <a:ext cx="5170532" cy="884553"/>
          </a:xfrm>
          <a:prstGeom prst="rect">
            <a:avLst/>
          </a:prstGeom>
        </p:spPr>
      </p:pic>
      <p:pic>
        <p:nvPicPr>
          <p:cNvPr id="9" name="Picture 8"/>
          <p:cNvPicPr>
            <a:picLocks noChangeAspect="1"/>
          </p:cNvPicPr>
          <p:nvPr/>
        </p:nvPicPr>
        <p:blipFill>
          <a:blip r:embed="rId3"/>
          <a:stretch>
            <a:fillRect/>
          </a:stretch>
        </p:blipFill>
        <p:spPr>
          <a:xfrm>
            <a:off x="5902901" y="745053"/>
            <a:ext cx="2333714" cy="884553"/>
          </a:xfrm>
          <a:prstGeom prst="rect">
            <a:avLst/>
          </a:prstGeom>
        </p:spPr>
      </p:pic>
      <p:pic>
        <p:nvPicPr>
          <p:cNvPr id="11" name="Picture 10"/>
          <p:cNvPicPr>
            <a:picLocks noChangeAspect="1"/>
          </p:cNvPicPr>
          <p:nvPr/>
        </p:nvPicPr>
        <p:blipFill>
          <a:blip r:embed="rId4"/>
          <a:stretch>
            <a:fillRect/>
          </a:stretch>
        </p:blipFill>
        <p:spPr>
          <a:xfrm>
            <a:off x="4093240" y="1578811"/>
            <a:ext cx="4143375" cy="714375"/>
          </a:xfrm>
          <a:prstGeom prst="rect">
            <a:avLst/>
          </a:prstGeom>
        </p:spPr>
      </p:pic>
      <p:sp>
        <p:nvSpPr>
          <p:cNvPr id="10" name="Rectangle 9"/>
          <p:cNvSpPr/>
          <p:nvPr/>
        </p:nvSpPr>
        <p:spPr>
          <a:xfrm>
            <a:off x="256374" y="6381365"/>
            <a:ext cx="1452642" cy="230832"/>
          </a:xfrm>
          <a:prstGeom prst="rect">
            <a:avLst/>
          </a:prstGeom>
        </p:spPr>
        <p:txBody>
          <a:bodyPr wrap="none">
            <a:spAutoFit/>
          </a:bodyPr>
          <a:lstStyle/>
          <a:p>
            <a:r>
              <a:rPr lang="en-US" sz="900" dirty="0"/>
              <a:t>EYFP WT-360bp flox-603bp</a:t>
            </a:r>
          </a:p>
        </p:txBody>
      </p:sp>
    </p:spTree>
    <p:extLst>
      <p:ext uri="{BB962C8B-B14F-4D97-AF65-F5344CB8AC3E}">
        <p14:creationId xmlns:p14="http://schemas.microsoft.com/office/powerpoint/2010/main" val="1208838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6" name="TextBox 5"/>
          <p:cNvSpPr txBox="1"/>
          <p:nvPr/>
        </p:nvSpPr>
        <p:spPr>
          <a:xfrm>
            <a:off x="62410" y="412065"/>
            <a:ext cx="949299" cy="369332"/>
          </a:xfrm>
          <a:prstGeom prst="rect">
            <a:avLst/>
          </a:prstGeom>
          <a:noFill/>
        </p:spPr>
        <p:txBody>
          <a:bodyPr wrap="none" rtlCol="0">
            <a:spAutoFit/>
          </a:bodyPr>
          <a:lstStyle/>
          <a:p>
            <a:r>
              <a:rPr lang="en-US" dirty="0"/>
              <a:t>2/26/20</a:t>
            </a:r>
          </a:p>
        </p:txBody>
      </p:sp>
      <p:pic>
        <p:nvPicPr>
          <p:cNvPr id="8" name="Picture 7"/>
          <p:cNvPicPr>
            <a:picLocks noChangeAspect="1"/>
          </p:cNvPicPr>
          <p:nvPr/>
        </p:nvPicPr>
        <p:blipFill>
          <a:blip r:embed="rId2"/>
          <a:stretch>
            <a:fillRect/>
          </a:stretch>
        </p:blipFill>
        <p:spPr>
          <a:xfrm>
            <a:off x="0" y="2116311"/>
            <a:ext cx="9144000" cy="652560"/>
          </a:xfrm>
          <a:prstGeom prst="rect">
            <a:avLst/>
          </a:prstGeom>
        </p:spPr>
      </p:pic>
      <p:pic>
        <p:nvPicPr>
          <p:cNvPr id="9" name="Picture 8"/>
          <p:cNvPicPr>
            <a:picLocks noChangeAspect="1"/>
          </p:cNvPicPr>
          <p:nvPr/>
        </p:nvPicPr>
        <p:blipFill>
          <a:blip r:embed="rId3"/>
          <a:stretch>
            <a:fillRect/>
          </a:stretch>
        </p:blipFill>
        <p:spPr>
          <a:xfrm>
            <a:off x="304898" y="4196518"/>
            <a:ext cx="5764617" cy="552883"/>
          </a:xfrm>
          <a:prstGeom prst="rect">
            <a:avLst/>
          </a:prstGeom>
        </p:spPr>
      </p:pic>
      <p:pic>
        <p:nvPicPr>
          <p:cNvPr id="10" name="Picture 9"/>
          <p:cNvPicPr>
            <a:picLocks noChangeAspect="1"/>
          </p:cNvPicPr>
          <p:nvPr/>
        </p:nvPicPr>
        <p:blipFill>
          <a:blip r:embed="rId4"/>
          <a:stretch>
            <a:fillRect/>
          </a:stretch>
        </p:blipFill>
        <p:spPr>
          <a:xfrm>
            <a:off x="24392" y="3590046"/>
            <a:ext cx="3162815" cy="585405"/>
          </a:xfrm>
          <a:prstGeom prst="rect">
            <a:avLst/>
          </a:prstGeom>
        </p:spPr>
      </p:pic>
      <p:pic>
        <p:nvPicPr>
          <p:cNvPr id="11" name="Picture 10"/>
          <p:cNvPicPr>
            <a:picLocks noChangeAspect="1"/>
          </p:cNvPicPr>
          <p:nvPr/>
        </p:nvPicPr>
        <p:blipFill>
          <a:blip r:embed="rId5"/>
          <a:stretch>
            <a:fillRect/>
          </a:stretch>
        </p:blipFill>
        <p:spPr>
          <a:xfrm>
            <a:off x="0" y="1487167"/>
            <a:ext cx="9085811" cy="629144"/>
          </a:xfrm>
          <a:prstGeom prst="rect">
            <a:avLst/>
          </a:prstGeom>
        </p:spPr>
      </p:pic>
      <p:pic>
        <p:nvPicPr>
          <p:cNvPr id="12" name="Picture 11"/>
          <p:cNvPicPr>
            <a:picLocks noChangeAspect="1"/>
          </p:cNvPicPr>
          <p:nvPr/>
        </p:nvPicPr>
        <p:blipFill>
          <a:blip r:embed="rId6"/>
          <a:stretch>
            <a:fillRect/>
          </a:stretch>
        </p:blipFill>
        <p:spPr>
          <a:xfrm>
            <a:off x="0" y="2829092"/>
            <a:ext cx="3187207" cy="739887"/>
          </a:xfrm>
          <a:prstGeom prst="rect">
            <a:avLst/>
          </a:prstGeom>
        </p:spPr>
      </p:pic>
      <p:pic>
        <p:nvPicPr>
          <p:cNvPr id="13" name="Picture 12"/>
          <p:cNvPicPr>
            <a:picLocks noChangeAspect="1"/>
          </p:cNvPicPr>
          <p:nvPr/>
        </p:nvPicPr>
        <p:blipFill>
          <a:blip r:embed="rId7"/>
          <a:stretch>
            <a:fillRect/>
          </a:stretch>
        </p:blipFill>
        <p:spPr>
          <a:xfrm>
            <a:off x="0" y="760246"/>
            <a:ext cx="9085811" cy="705853"/>
          </a:xfrm>
          <a:prstGeom prst="rect">
            <a:avLst/>
          </a:prstGeom>
        </p:spPr>
      </p:pic>
      <p:sp>
        <p:nvSpPr>
          <p:cNvPr id="14" name="Rectangle 13"/>
          <p:cNvSpPr/>
          <p:nvPr/>
        </p:nvSpPr>
        <p:spPr>
          <a:xfrm>
            <a:off x="256374" y="6381365"/>
            <a:ext cx="1452642" cy="230832"/>
          </a:xfrm>
          <a:prstGeom prst="rect">
            <a:avLst/>
          </a:prstGeom>
        </p:spPr>
        <p:txBody>
          <a:bodyPr wrap="none">
            <a:spAutoFit/>
          </a:bodyPr>
          <a:lstStyle/>
          <a:p>
            <a:r>
              <a:rPr lang="en-US" sz="900" dirty="0"/>
              <a:t>EYFP WT-360bp flox-603bp</a:t>
            </a:r>
          </a:p>
        </p:txBody>
      </p:sp>
    </p:spTree>
    <p:extLst>
      <p:ext uri="{BB962C8B-B14F-4D97-AF65-F5344CB8AC3E}">
        <p14:creationId xmlns:p14="http://schemas.microsoft.com/office/powerpoint/2010/main" val="3090200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5" name="Rectangle 4"/>
          <p:cNvSpPr/>
          <p:nvPr/>
        </p:nvSpPr>
        <p:spPr>
          <a:xfrm>
            <a:off x="0" y="3664496"/>
            <a:ext cx="9144000" cy="2031325"/>
          </a:xfrm>
          <a:prstGeom prst="rect">
            <a:avLst/>
          </a:prstGeom>
        </p:spPr>
        <p:txBody>
          <a:bodyPr wrap="square">
            <a:spAutoFit/>
          </a:bodyPr>
          <a:lstStyle/>
          <a:p>
            <a:r>
              <a:rPr lang="en-US" dirty="0"/>
              <a:t>1299   1306   1309   1310   1313   1317   1319   1320   1323   1324   7287   7288   7289   7290   7291   7292   7293   7294   1326   1327   1328   1329   1330   1331   1332   1333   1334   1335   1336   1337   1338   1339   1340   1341   1342   1343   1344   1345   1346   1347   1348   1349   1350   3148   3149   3190   3191   3192   3193   3194   3196   3197   3198   3199   3200   3201   3202   H2O    7295   7296   7297   7298   7299   7300   7301   7302   7303   7304   7305   7306   7307   7308   7309   7310   7311   7312   7313   7314   H2O</a:t>
            </a:r>
          </a:p>
          <a:p>
            <a:r>
              <a:rPr lang="en-US" dirty="0"/>
              <a:t>Tie2-Cre 250bp Int. 324bp</a:t>
            </a:r>
          </a:p>
        </p:txBody>
      </p:sp>
      <p:pic>
        <p:nvPicPr>
          <p:cNvPr id="6" name="Picture 5"/>
          <p:cNvPicPr>
            <a:picLocks noChangeAspect="1"/>
          </p:cNvPicPr>
          <p:nvPr/>
        </p:nvPicPr>
        <p:blipFill>
          <a:blip r:embed="rId2"/>
          <a:stretch>
            <a:fillRect/>
          </a:stretch>
        </p:blipFill>
        <p:spPr>
          <a:xfrm>
            <a:off x="1" y="1801581"/>
            <a:ext cx="9144000" cy="768948"/>
          </a:xfrm>
          <a:prstGeom prst="rect">
            <a:avLst/>
          </a:prstGeom>
        </p:spPr>
      </p:pic>
      <p:sp>
        <p:nvSpPr>
          <p:cNvPr id="7" name="TextBox 6"/>
          <p:cNvSpPr txBox="1"/>
          <p:nvPr/>
        </p:nvSpPr>
        <p:spPr>
          <a:xfrm>
            <a:off x="37981" y="338282"/>
            <a:ext cx="1828514" cy="369332"/>
          </a:xfrm>
          <a:prstGeom prst="rect">
            <a:avLst/>
          </a:prstGeom>
          <a:noFill/>
        </p:spPr>
        <p:txBody>
          <a:bodyPr wrap="none" rtlCol="0">
            <a:spAutoFit/>
          </a:bodyPr>
          <a:lstStyle/>
          <a:p>
            <a:r>
              <a:rPr lang="en-US" dirty="0"/>
              <a:t>2/26/20 continue</a:t>
            </a:r>
          </a:p>
        </p:txBody>
      </p:sp>
      <p:sp>
        <p:nvSpPr>
          <p:cNvPr id="8" name="Rectangle 7"/>
          <p:cNvSpPr/>
          <p:nvPr/>
        </p:nvSpPr>
        <p:spPr>
          <a:xfrm>
            <a:off x="256374" y="6381365"/>
            <a:ext cx="1452642" cy="230832"/>
          </a:xfrm>
          <a:prstGeom prst="rect">
            <a:avLst/>
          </a:prstGeom>
        </p:spPr>
        <p:txBody>
          <a:bodyPr wrap="none">
            <a:spAutoFit/>
          </a:bodyPr>
          <a:lstStyle/>
          <a:p>
            <a:r>
              <a:rPr lang="en-US" sz="900" dirty="0"/>
              <a:t>EYFP WT-360bp flox-603bp</a:t>
            </a:r>
          </a:p>
        </p:txBody>
      </p:sp>
    </p:spTree>
    <p:extLst>
      <p:ext uri="{BB962C8B-B14F-4D97-AF65-F5344CB8AC3E}">
        <p14:creationId xmlns:p14="http://schemas.microsoft.com/office/powerpoint/2010/main" val="1818249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6" name="TextBox 5"/>
          <p:cNvSpPr txBox="1"/>
          <p:nvPr/>
        </p:nvSpPr>
        <p:spPr>
          <a:xfrm>
            <a:off x="171536" y="362189"/>
            <a:ext cx="832279" cy="369332"/>
          </a:xfrm>
          <a:prstGeom prst="rect">
            <a:avLst/>
          </a:prstGeom>
          <a:noFill/>
        </p:spPr>
        <p:txBody>
          <a:bodyPr wrap="none" rtlCol="0">
            <a:spAutoFit/>
          </a:bodyPr>
          <a:lstStyle/>
          <a:p>
            <a:r>
              <a:rPr lang="en-US" dirty="0"/>
              <a:t>3/6/20</a:t>
            </a:r>
          </a:p>
        </p:txBody>
      </p:sp>
      <p:sp>
        <p:nvSpPr>
          <p:cNvPr id="9" name="Rectangle 8"/>
          <p:cNvSpPr/>
          <p:nvPr/>
        </p:nvSpPr>
        <p:spPr>
          <a:xfrm>
            <a:off x="83127" y="4519580"/>
            <a:ext cx="9144000" cy="923330"/>
          </a:xfrm>
          <a:prstGeom prst="rect">
            <a:avLst/>
          </a:prstGeom>
        </p:spPr>
        <p:txBody>
          <a:bodyPr wrap="square">
            <a:spAutoFit/>
          </a:bodyPr>
          <a:lstStyle/>
          <a:p>
            <a:r>
              <a:rPr lang="pt-BR" dirty="0"/>
              <a:t>F148   3147   3198   3199   3200   3201   3202   3203   3204   7315   7316   7317   7318   7319   7320   7321   7322   7323   7324   9105   9106   9107   H2O</a:t>
            </a:r>
          </a:p>
          <a:p>
            <a:r>
              <a:rPr lang="pt-BR" dirty="0"/>
              <a:t>F2R WT-410bp flox-450bp</a:t>
            </a:r>
            <a:endParaRPr lang="en-US" dirty="0"/>
          </a:p>
        </p:txBody>
      </p:sp>
      <p:pic>
        <p:nvPicPr>
          <p:cNvPr id="10" name="Picture 9"/>
          <p:cNvPicPr>
            <a:picLocks noChangeAspect="1"/>
          </p:cNvPicPr>
          <p:nvPr/>
        </p:nvPicPr>
        <p:blipFill>
          <a:blip r:embed="rId2"/>
          <a:stretch>
            <a:fillRect/>
          </a:stretch>
        </p:blipFill>
        <p:spPr>
          <a:xfrm>
            <a:off x="2044930" y="2604361"/>
            <a:ext cx="6957752" cy="581701"/>
          </a:xfrm>
          <a:prstGeom prst="rect">
            <a:avLst/>
          </a:prstGeom>
        </p:spPr>
      </p:pic>
      <p:pic>
        <p:nvPicPr>
          <p:cNvPr id="11" name="Picture 10"/>
          <p:cNvPicPr>
            <a:picLocks noChangeAspect="1"/>
          </p:cNvPicPr>
          <p:nvPr/>
        </p:nvPicPr>
        <p:blipFill>
          <a:blip r:embed="rId3"/>
          <a:stretch>
            <a:fillRect/>
          </a:stretch>
        </p:blipFill>
        <p:spPr>
          <a:xfrm>
            <a:off x="0" y="1922862"/>
            <a:ext cx="8048585" cy="676351"/>
          </a:xfrm>
          <a:prstGeom prst="rect">
            <a:avLst/>
          </a:prstGeom>
        </p:spPr>
      </p:pic>
      <p:pic>
        <p:nvPicPr>
          <p:cNvPr id="12" name="Picture 11"/>
          <p:cNvPicPr>
            <a:picLocks noChangeAspect="1"/>
          </p:cNvPicPr>
          <p:nvPr/>
        </p:nvPicPr>
        <p:blipFill>
          <a:blip r:embed="rId4"/>
          <a:stretch>
            <a:fillRect/>
          </a:stretch>
        </p:blipFill>
        <p:spPr>
          <a:xfrm>
            <a:off x="308956" y="1122073"/>
            <a:ext cx="7731316" cy="617018"/>
          </a:xfrm>
          <a:prstGeom prst="rect">
            <a:avLst/>
          </a:prstGeom>
        </p:spPr>
      </p:pic>
      <p:sp>
        <p:nvSpPr>
          <p:cNvPr id="13" name="Rectangle 12"/>
          <p:cNvSpPr/>
          <p:nvPr/>
        </p:nvSpPr>
        <p:spPr>
          <a:xfrm>
            <a:off x="256374" y="6381365"/>
            <a:ext cx="1452642" cy="230832"/>
          </a:xfrm>
          <a:prstGeom prst="rect">
            <a:avLst/>
          </a:prstGeom>
        </p:spPr>
        <p:txBody>
          <a:bodyPr wrap="none">
            <a:spAutoFit/>
          </a:bodyPr>
          <a:lstStyle/>
          <a:p>
            <a:r>
              <a:rPr lang="en-US" sz="900" dirty="0"/>
              <a:t>EYFP WT-360bp flox-603bp</a:t>
            </a:r>
          </a:p>
        </p:txBody>
      </p:sp>
    </p:spTree>
    <p:extLst>
      <p:ext uri="{BB962C8B-B14F-4D97-AF65-F5344CB8AC3E}">
        <p14:creationId xmlns:p14="http://schemas.microsoft.com/office/powerpoint/2010/main" val="232149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5" name="Rectangle 4"/>
          <p:cNvSpPr/>
          <p:nvPr/>
        </p:nvSpPr>
        <p:spPr>
          <a:xfrm>
            <a:off x="0" y="388190"/>
            <a:ext cx="9144000" cy="1477328"/>
          </a:xfrm>
          <a:prstGeom prst="rect">
            <a:avLst/>
          </a:prstGeom>
        </p:spPr>
        <p:txBody>
          <a:bodyPr wrap="square">
            <a:spAutoFit/>
          </a:bodyPr>
          <a:lstStyle/>
          <a:p>
            <a:r>
              <a:rPr lang="en-US" dirty="0"/>
              <a:t>1411   1412   1413   1414   1415   1416   1417   1418   1419   1420   1421   1422   1423   1424   1425   1426   1427   1428   1429   1430   1431   1432   1433   1434   1435   3211   3212   3213   3214   3215   3216   3217   3218   3219   7325   7326   7327   7328   7329   7330    H2O</a:t>
            </a:r>
          </a:p>
          <a:p>
            <a:r>
              <a:rPr lang="en-US" dirty="0"/>
              <a:t>F1R 370bp</a:t>
            </a:r>
          </a:p>
          <a:p>
            <a:r>
              <a:rPr lang="en-US" dirty="0"/>
              <a:t>4001   4002   4003   4004</a:t>
            </a:r>
          </a:p>
        </p:txBody>
      </p:sp>
      <p:sp>
        <p:nvSpPr>
          <p:cNvPr id="6" name="TextBox 5"/>
          <p:cNvSpPr txBox="1"/>
          <p:nvPr/>
        </p:nvSpPr>
        <p:spPr>
          <a:xfrm>
            <a:off x="62410" y="146058"/>
            <a:ext cx="949299" cy="369332"/>
          </a:xfrm>
          <a:prstGeom prst="rect">
            <a:avLst/>
          </a:prstGeom>
          <a:noFill/>
        </p:spPr>
        <p:txBody>
          <a:bodyPr wrap="none" rtlCol="0">
            <a:spAutoFit/>
          </a:bodyPr>
          <a:lstStyle/>
          <a:p>
            <a:r>
              <a:rPr lang="en-US" dirty="0"/>
              <a:t>3/26/20</a:t>
            </a:r>
          </a:p>
        </p:txBody>
      </p:sp>
      <p:pic>
        <p:nvPicPr>
          <p:cNvPr id="9" name="Picture 8"/>
          <p:cNvPicPr>
            <a:picLocks noChangeAspect="1"/>
          </p:cNvPicPr>
          <p:nvPr/>
        </p:nvPicPr>
        <p:blipFill rotWithShape="1">
          <a:blip r:embed="rId2"/>
          <a:srcRect r="51232"/>
          <a:stretch/>
        </p:blipFill>
        <p:spPr>
          <a:xfrm>
            <a:off x="3714750" y="4163754"/>
            <a:ext cx="3683577" cy="819150"/>
          </a:xfrm>
          <a:prstGeom prst="rect">
            <a:avLst/>
          </a:prstGeom>
        </p:spPr>
      </p:pic>
      <p:pic>
        <p:nvPicPr>
          <p:cNvPr id="10" name="Picture 9"/>
          <p:cNvPicPr>
            <a:picLocks noChangeAspect="1"/>
          </p:cNvPicPr>
          <p:nvPr/>
        </p:nvPicPr>
        <p:blipFill>
          <a:blip r:embed="rId3"/>
          <a:stretch>
            <a:fillRect/>
          </a:stretch>
        </p:blipFill>
        <p:spPr>
          <a:xfrm>
            <a:off x="0" y="2266344"/>
            <a:ext cx="7429500" cy="962025"/>
          </a:xfrm>
          <a:prstGeom prst="rect">
            <a:avLst/>
          </a:prstGeom>
        </p:spPr>
      </p:pic>
      <p:pic>
        <p:nvPicPr>
          <p:cNvPr id="11" name="Picture 10"/>
          <p:cNvPicPr>
            <a:picLocks noChangeAspect="1"/>
          </p:cNvPicPr>
          <p:nvPr/>
        </p:nvPicPr>
        <p:blipFill>
          <a:blip r:embed="rId4"/>
          <a:stretch>
            <a:fillRect/>
          </a:stretch>
        </p:blipFill>
        <p:spPr>
          <a:xfrm>
            <a:off x="1117975" y="3248195"/>
            <a:ext cx="6010275" cy="762000"/>
          </a:xfrm>
          <a:prstGeom prst="rect">
            <a:avLst/>
          </a:prstGeom>
        </p:spPr>
      </p:pic>
      <p:sp>
        <p:nvSpPr>
          <p:cNvPr id="12" name="Rectangle 11"/>
          <p:cNvSpPr/>
          <p:nvPr/>
        </p:nvSpPr>
        <p:spPr>
          <a:xfrm>
            <a:off x="256374" y="6381365"/>
            <a:ext cx="1452642" cy="230832"/>
          </a:xfrm>
          <a:prstGeom prst="rect">
            <a:avLst/>
          </a:prstGeom>
        </p:spPr>
        <p:txBody>
          <a:bodyPr wrap="none">
            <a:spAutoFit/>
          </a:bodyPr>
          <a:lstStyle/>
          <a:p>
            <a:r>
              <a:rPr lang="en-US" sz="900" dirty="0"/>
              <a:t>EYFP WT-360bp flox-603bp</a:t>
            </a:r>
          </a:p>
        </p:txBody>
      </p:sp>
    </p:spTree>
    <p:extLst>
      <p:ext uri="{BB962C8B-B14F-4D97-AF65-F5344CB8AC3E}">
        <p14:creationId xmlns:p14="http://schemas.microsoft.com/office/powerpoint/2010/main" val="1567555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5" name="Rectangle 4"/>
          <p:cNvSpPr/>
          <p:nvPr/>
        </p:nvSpPr>
        <p:spPr>
          <a:xfrm>
            <a:off x="58189" y="4759228"/>
            <a:ext cx="9085811" cy="1200329"/>
          </a:xfrm>
          <a:prstGeom prst="rect">
            <a:avLst/>
          </a:prstGeom>
        </p:spPr>
        <p:txBody>
          <a:bodyPr wrap="square">
            <a:spAutoFit/>
          </a:bodyPr>
          <a:lstStyle/>
          <a:p>
            <a:r>
              <a:rPr lang="en-US" dirty="0"/>
              <a:t>1359   3216   3217   3218   3219   1436   1437   1438   1439   1440   3220   3221   3222   3223   9112   9113   9114   9115   9116   9117   7331   7332   7333   7334   7335   7336   7337   7338   7339   7340   7341   7342   7343   7344   7345   7346   7347   H2O</a:t>
            </a:r>
          </a:p>
          <a:p>
            <a:r>
              <a:rPr lang="en-US" dirty="0"/>
              <a:t>F2R WT-410bp flox-450bp</a:t>
            </a:r>
          </a:p>
        </p:txBody>
      </p:sp>
      <p:pic>
        <p:nvPicPr>
          <p:cNvPr id="6" name="Picture 5"/>
          <p:cNvPicPr>
            <a:picLocks noChangeAspect="1"/>
          </p:cNvPicPr>
          <p:nvPr/>
        </p:nvPicPr>
        <p:blipFill>
          <a:blip r:embed="rId2"/>
          <a:stretch>
            <a:fillRect/>
          </a:stretch>
        </p:blipFill>
        <p:spPr>
          <a:xfrm>
            <a:off x="0" y="696450"/>
            <a:ext cx="9048750" cy="942975"/>
          </a:xfrm>
          <a:prstGeom prst="rect">
            <a:avLst/>
          </a:prstGeom>
        </p:spPr>
      </p:pic>
      <p:sp>
        <p:nvSpPr>
          <p:cNvPr id="8" name="TextBox 7"/>
          <p:cNvSpPr txBox="1"/>
          <p:nvPr/>
        </p:nvSpPr>
        <p:spPr>
          <a:xfrm>
            <a:off x="62410" y="146058"/>
            <a:ext cx="832279" cy="369332"/>
          </a:xfrm>
          <a:prstGeom prst="rect">
            <a:avLst/>
          </a:prstGeom>
          <a:noFill/>
        </p:spPr>
        <p:txBody>
          <a:bodyPr wrap="none" rtlCol="0">
            <a:spAutoFit/>
          </a:bodyPr>
          <a:lstStyle/>
          <a:p>
            <a:r>
              <a:rPr lang="en-US" dirty="0"/>
              <a:t>4/7/20</a:t>
            </a:r>
          </a:p>
        </p:txBody>
      </p:sp>
      <p:pic>
        <p:nvPicPr>
          <p:cNvPr id="9" name="Picture 8"/>
          <p:cNvPicPr>
            <a:picLocks noChangeAspect="1"/>
          </p:cNvPicPr>
          <p:nvPr/>
        </p:nvPicPr>
        <p:blipFill>
          <a:blip r:embed="rId3"/>
          <a:stretch>
            <a:fillRect/>
          </a:stretch>
        </p:blipFill>
        <p:spPr>
          <a:xfrm>
            <a:off x="58189" y="2681918"/>
            <a:ext cx="7991475" cy="771525"/>
          </a:xfrm>
          <a:prstGeom prst="rect">
            <a:avLst/>
          </a:prstGeom>
        </p:spPr>
      </p:pic>
      <p:pic>
        <p:nvPicPr>
          <p:cNvPr id="10" name="Picture 9"/>
          <p:cNvPicPr>
            <a:picLocks noChangeAspect="1"/>
          </p:cNvPicPr>
          <p:nvPr/>
        </p:nvPicPr>
        <p:blipFill>
          <a:blip r:embed="rId4"/>
          <a:stretch>
            <a:fillRect/>
          </a:stretch>
        </p:blipFill>
        <p:spPr>
          <a:xfrm>
            <a:off x="-1173914" y="1625912"/>
            <a:ext cx="6886575" cy="581025"/>
          </a:xfrm>
          <a:prstGeom prst="rect">
            <a:avLst/>
          </a:prstGeom>
        </p:spPr>
      </p:pic>
      <p:sp>
        <p:nvSpPr>
          <p:cNvPr id="11" name="Rectangle 10"/>
          <p:cNvSpPr/>
          <p:nvPr/>
        </p:nvSpPr>
        <p:spPr>
          <a:xfrm>
            <a:off x="256374" y="6381365"/>
            <a:ext cx="1452642" cy="230832"/>
          </a:xfrm>
          <a:prstGeom prst="rect">
            <a:avLst/>
          </a:prstGeom>
        </p:spPr>
        <p:txBody>
          <a:bodyPr wrap="none">
            <a:spAutoFit/>
          </a:bodyPr>
          <a:lstStyle/>
          <a:p>
            <a:r>
              <a:rPr lang="en-US" sz="900" dirty="0"/>
              <a:t>EYFP WT-360bp flox-603bp</a:t>
            </a:r>
          </a:p>
        </p:txBody>
      </p:sp>
    </p:spTree>
    <p:extLst>
      <p:ext uri="{BB962C8B-B14F-4D97-AF65-F5344CB8AC3E}">
        <p14:creationId xmlns:p14="http://schemas.microsoft.com/office/powerpoint/2010/main" val="2764076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5" name="Rectangle 4"/>
          <p:cNvSpPr/>
          <p:nvPr/>
        </p:nvSpPr>
        <p:spPr>
          <a:xfrm>
            <a:off x="0" y="4998127"/>
            <a:ext cx="9144000" cy="923330"/>
          </a:xfrm>
          <a:prstGeom prst="rect">
            <a:avLst/>
          </a:prstGeom>
        </p:spPr>
        <p:txBody>
          <a:bodyPr wrap="square">
            <a:spAutoFit/>
          </a:bodyPr>
          <a:lstStyle/>
          <a:p>
            <a:r>
              <a:rPr lang="en-US" dirty="0"/>
              <a:t>1484   1485   1486   1487   1488   1489   1490   1491   1492   1493   1494   3224   3225   3226   3227   7348   7349   7350   7351   7352   7353   7331   7332   H2O</a:t>
            </a:r>
          </a:p>
          <a:p>
            <a:r>
              <a:rPr lang="en-US" dirty="0"/>
              <a:t>F2R WT-410bp flox-450bp</a:t>
            </a:r>
          </a:p>
        </p:txBody>
      </p:sp>
      <p:pic>
        <p:nvPicPr>
          <p:cNvPr id="7" name="Picture 6"/>
          <p:cNvPicPr>
            <a:picLocks noChangeAspect="1"/>
          </p:cNvPicPr>
          <p:nvPr/>
        </p:nvPicPr>
        <p:blipFill rotWithShape="1">
          <a:blip r:embed="rId2"/>
          <a:srcRect l="41246"/>
          <a:stretch/>
        </p:blipFill>
        <p:spPr>
          <a:xfrm>
            <a:off x="1720735" y="2621602"/>
            <a:ext cx="5467609" cy="600075"/>
          </a:xfrm>
          <a:prstGeom prst="rect">
            <a:avLst/>
          </a:prstGeom>
        </p:spPr>
      </p:pic>
      <p:pic>
        <p:nvPicPr>
          <p:cNvPr id="8" name="Picture 7"/>
          <p:cNvPicPr>
            <a:picLocks noChangeAspect="1"/>
          </p:cNvPicPr>
          <p:nvPr/>
        </p:nvPicPr>
        <p:blipFill rotWithShape="1">
          <a:blip r:embed="rId3"/>
          <a:srcRect r="267"/>
          <a:stretch/>
        </p:blipFill>
        <p:spPr>
          <a:xfrm>
            <a:off x="1221972" y="1550432"/>
            <a:ext cx="5622223" cy="923689"/>
          </a:xfrm>
          <a:prstGeom prst="rect">
            <a:avLst/>
          </a:prstGeom>
        </p:spPr>
      </p:pic>
      <p:sp>
        <p:nvSpPr>
          <p:cNvPr id="11" name="TextBox 10"/>
          <p:cNvSpPr txBox="1"/>
          <p:nvPr/>
        </p:nvSpPr>
        <p:spPr>
          <a:xfrm>
            <a:off x="62410" y="146058"/>
            <a:ext cx="949299" cy="369332"/>
          </a:xfrm>
          <a:prstGeom prst="rect">
            <a:avLst/>
          </a:prstGeom>
          <a:noFill/>
        </p:spPr>
        <p:txBody>
          <a:bodyPr wrap="none" rtlCol="0">
            <a:spAutoFit/>
          </a:bodyPr>
          <a:lstStyle/>
          <a:p>
            <a:r>
              <a:rPr lang="en-US" dirty="0"/>
              <a:t>4/22/20</a:t>
            </a:r>
          </a:p>
        </p:txBody>
      </p:sp>
      <p:pic>
        <p:nvPicPr>
          <p:cNvPr id="12" name="Picture 11"/>
          <p:cNvPicPr>
            <a:picLocks noChangeAspect="1"/>
          </p:cNvPicPr>
          <p:nvPr/>
        </p:nvPicPr>
        <p:blipFill rotWithShape="1">
          <a:blip r:embed="rId4"/>
          <a:srcRect l="42582" r="1"/>
          <a:stretch/>
        </p:blipFill>
        <p:spPr>
          <a:xfrm>
            <a:off x="2302625" y="3221677"/>
            <a:ext cx="6048721" cy="733425"/>
          </a:xfrm>
          <a:prstGeom prst="rect">
            <a:avLst/>
          </a:prstGeom>
        </p:spPr>
      </p:pic>
      <p:sp>
        <p:nvSpPr>
          <p:cNvPr id="10" name="Rectangle 9"/>
          <p:cNvSpPr/>
          <p:nvPr/>
        </p:nvSpPr>
        <p:spPr>
          <a:xfrm>
            <a:off x="256374" y="6381365"/>
            <a:ext cx="1452642" cy="230832"/>
          </a:xfrm>
          <a:prstGeom prst="rect">
            <a:avLst/>
          </a:prstGeom>
        </p:spPr>
        <p:txBody>
          <a:bodyPr wrap="none">
            <a:spAutoFit/>
          </a:bodyPr>
          <a:lstStyle/>
          <a:p>
            <a:r>
              <a:rPr lang="en-US" sz="900" dirty="0"/>
              <a:t>EYFP WT-360bp flox-603bp</a:t>
            </a:r>
          </a:p>
        </p:txBody>
      </p:sp>
    </p:spTree>
    <p:extLst>
      <p:ext uri="{BB962C8B-B14F-4D97-AF65-F5344CB8AC3E}">
        <p14:creationId xmlns:p14="http://schemas.microsoft.com/office/powerpoint/2010/main" val="1407125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5" name="TextBox 4"/>
          <p:cNvSpPr txBox="1"/>
          <p:nvPr/>
        </p:nvSpPr>
        <p:spPr>
          <a:xfrm>
            <a:off x="62410" y="146058"/>
            <a:ext cx="832279" cy="369332"/>
          </a:xfrm>
          <a:prstGeom prst="rect">
            <a:avLst/>
          </a:prstGeom>
          <a:noFill/>
        </p:spPr>
        <p:txBody>
          <a:bodyPr wrap="none" rtlCol="0">
            <a:spAutoFit/>
          </a:bodyPr>
          <a:lstStyle/>
          <a:p>
            <a:r>
              <a:rPr lang="en-US" dirty="0"/>
              <a:t>5/4/20</a:t>
            </a:r>
          </a:p>
        </p:txBody>
      </p:sp>
      <p:sp>
        <p:nvSpPr>
          <p:cNvPr id="6" name="Rectangle 5"/>
          <p:cNvSpPr/>
          <p:nvPr/>
        </p:nvSpPr>
        <p:spPr>
          <a:xfrm>
            <a:off x="0" y="319177"/>
            <a:ext cx="9144000" cy="923330"/>
          </a:xfrm>
          <a:prstGeom prst="rect">
            <a:avLst/>
          </a:prstGeom>
        </p:spPr>
        <p:txBody>
          <a:bodyPr wrap="square">
            <a:spAutoFit/>
          </a:bodyPr>
          <a:lstStyle/>
          <a:p>
            <a:r>
              <a:rPr lang="en-US" dirty="0"/>
              <a:t>1461   1495   1496   1497   1498   1499   1500   1501   1502   1503   1504   1505   1506   1507   1508   1509   1510   1511   1512   1513   7354   7355   7356   9118   9119   9120   9121   H2O</a:t>
            </a:r>
          </a:p>
          <a:p>
            <a:r>
              <a:rPr lang="en-US" dirty="0"/>
              <a:t>Tie2-Cre 250bp Int. 324bp</a:t>
            </a:r>
          </a:p>
        </p:txBody>
      </p:sp>
      <p:pic>
        <p:nvPicPr>
          <p:cNvPr id="8" name="Picture 7"/>
          <p:cNvPicPr>
            <a:picLocks noChangeAspect="1"/>
          </p:cNvPicPr>
          <p:nvPr/>
        </p:nvPicPr>
        <p:blipFill>
          <a:blip r:embed="rId2"/>
          <a:stretch>
            <a:fillRect/>
          </a:stretch>
        </p:blipFill>
        <p:spPr>
          <a:xfrm>
            <a:off x="0" y="2103110"/>
            <a:ext cx="7818207" cy="590499"/>
          </a:xfrm>
          <a:prstGeom prst="rect">
            <a:avLst/>
          </a:prstGeom>
        </p:spPr>
      </p:pic>
      <p:pic>
        <p:nvPicPr>
          <p:cNvPr id="9" name="Picture 8"/>
          <p:cNvPicPr>
            <a:picLocks noChangeAspect="1"/>
          </p:cNvPicPr>
          <p:nvPr/>
        </p:nvPicPr>
        <p:blipFill>
          <a:blip r:embed="rId3"/>
          <a:stretch>
            <a:fillRect/>
          </a:stretch>
        </p:blipFill>
        <p:spPr>
          <a:xfrm>
            <a:off x="106936" y="1242507"/>
            <a:ext cx="8904058" cy="756764"/>
          </a:xfrm>
          <a:prstGeom prst="rect">
            <a:avLst/>
          </a:prstGeom>
        </p:spPr>
      </p:pic>
      <p:pic>
        <p:nvPicPr>
          <p:cNvPr id="10" name="Picture 9"/>
          <p:cNvPicPr>
            <a:picLocks noChangeAspect="1"/>
          </p:cNvPicPr>
          <p:nvPr/>
        </p:nvPicPr>
        <p:blipFill>
          <a:blip r:embed="rId4"/>
          <a:stretch>
            <a:fillRect/>
          </a:stretch>
        </p:blipFill>
        <p:spPr>
          <a:xfrm>
            <a:off x="0" y="2803705"/>
            <a:ext cx="9085811" cy="684979"/>
          </a:xfrm>
          <a:prstGeom prst="rect">
            <a:avLst/>
          </a:prstGeom>
        </p:spPr>
      </p:pic>
      <p:pic>
        <p:nvPicPr>
          <p:cNvPr id="11" name="Picture 10"/>
          <p:cNvPicPr>
            <a:picLocks noChangeAspect="1"/>
          </p:cNvPicPr>
          <p:nvPr/>
        </p:nvPicPr>
        <p:blipFill>
          <a:blip r:embed="rId5"/>
          <a:stretch>
            <a:fillRect/>
          </a:stretch>
        </p:blipFill>
        <p:spPr>
          <a:xfrm>
            <a:off x="6113315" y="3761579"/>
            <a:ext cx="2495550" cy="802112"/>
          </a:xfrm>
          <a:prstGeom prst="rect">
            <a:avLst/>
          </a:prstGeom>
        </p:spPr>
      </p:pic>
      <p:pic>
        <p:nvPicPr>
          <p:cNvPr id="12" name="Picture 11"/>
          <p:cNvPicPr>
            <a:picLocks noChangeAspect="1"/>
          </p:cNvPicPr>
          <p:nvPr/>
        </p:nvPicPr>
        <p:blipFill>
          <a:blip r:embed="rId6"/>
          <a:stretch>
            <a:fillRect/>
          </a:stretch>
        </p:blipFill>
        <p:spPr>
          <a:xfrm>
            <a:off x="0" y="3717414"/>
            <a:ext cx="6362700" cy="819150"/>
          </a:xfrm>
          <a:prstGeom prst="rect">
            <a:avLst/>
          </a:prstGeom>
        </p:spPr>
      </p:pic>
      <p:sp>
        <p:nvSpPr>
          <p:cNvPr id="13" name="Rectangle 12"/>
          <p:cNvSpPr/>
          <p:nvPr/>
        </p:nvSpPr>
        <p:spPr>
          <a:xfrm>
            <a:off x="256374" y="6381365"/>
            <a:ext cx="1452642" cy="230832"/>
          </a:xfrm>
          <a:prstGeom prst="rect">
            <a:avLst/>
          </a:prstGeom>
        </p:spPr>
        <p:txBody>
          <a:bodyPr wrap="none">
            <a:spAutoFit/>
          </a:bodyPr>
          <a:lstStyle/>
          <a:p>
            <a:r>
              <a:rPr lang="en-US" sz="900" dirty="0"/>
              <a:t>EYFP WT-360bp flox-603bp</a:t>
            </a:r>
          </a:p>
        </p:txBody>
      </p:sp>
    </p:spTree>
    <p:extLst>
      <p:ext uri="{BB962C8B-B14F-4D97-AF65-F5344CB8AC3E}">
        <p14:creationId xmlns:p14="http://schemas.microsoft.com/office/powerpoint/2010/main" val="40702910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5" name="TextBox 4"/>
          <p:cNvSpPr txBox="1"/>
          <p:nvPr/>
        </p:nvSpPr>
        <p:spPr>
          <a:xfrm>
            <a:off x="62410" y="146058"/>
            <a:ext cx="949299" cy="369332"/>
          </a:xfrm>
          <a:prstGeom prst="rect">
            <a:avLst/>
          </a:prstGeom>
          <a:noFill/>
        </p:spPr>
        <p:txBody>
          <a:bodyPr wrap="none" rtlCol="0">
            <a:spAutoFit/>
          </a:bodyPr>
          <a:lstStyle/>
          <a:p>
            <a:r>
              <a:rPr lang="en-US" dirty="0"/>
              <a:t>5/25/20</a:t>
            </a:r>
          </a:p>
        </p:txBody>
      </p:sp>
      <p:sp>
        <p:nvSpPr>
          <p:cNvPr id="6" name="Rectangle 5"/>
          <p:cNvSpPr/>
          <p:nvPr/>
        </p:nvSpPr>
        <p:spPr>
          <a:xfrm>
            <a:off x="0" y="422694"/>
            <a:ext cx="9144000" cy="1200329"/>
          </a:xfrm>
          <a:prstGeom prst="rect">
            <a:avLst/>
          </a:prstGeom>
        </p:spPr>
        <p:txBody>
          <a:bodyPr wrap="square">
            <a:spAutoFit/>
          </a:bodyPr>
          <a:lstStyle/>
          <a:p>
            <a:r>
              <a:rPr lang="en-US" dirty="0"/>
              <a:t>3228   3229   3230   3231   3232   3233   3234   3235   3236   3237   3238   7357   7358   7359   7360   9122   9123   9124   9125   9126   9127   9128   9129   9130   9131   9132   9133   9134   9135   9136   9137   H2O </a:t>
            </a:r>
          </a:p>
          <a:p>
            <a:r>
              <a:rPr lang="en-US" dirty="0"/>
              <a:t>F2R WT-410bp flox-450bp</a:t>
            </a:r>
          </a:p>
        </p:txBody>
      </p:sp>
      <p:pic>
        <p:nvPicPr>
          <p:cNvPr id="9" name="Picture 8"/>
          <p:cNvPicPr>
            <a:picLocks noChangeAspect="1"/>
          </p:cNvPicPr>
          <p:nvPr/>
        </p:nvPicPr>
        <p:blipFill rotWithShape="1">
          <a:blip r:embed="rId2"/>
          <a:srcRect r="50400"/>
          <a:stretch/>
        </p:blipFill>
        <p:spPr>
          <a:xfrm>
            <a:off x="4639714" y="3572431"/>
            <a:ext cx="4072486" cy="647700"/>
          </a:xfrm>
          <a:prstGeom prst="rect">
            <a:avLst/>
          </a:prstGeom>
        </p:spPr>
      </p:pic>
      <p:pic>
        <p:nvPicPr>
          <p:cNvPr id="10" name="Picture 9"/>
          <p:cNvPicPr>
            <a:picLocks noChangeAspect="1"/>
          </p:cNvPicPr>
          <p:nvPr/>
        </p:nvPicPr>
        <p:blipFill>
          <a:blip r:embed="rId3"/>
          <a:stretch>
            <a:fillRect/>
          </a:stretch>
        </p:blipFill>
        <p:spPr>
          <a:xfrm>
            <a:off x="62410" y="2166290"/>
            <a:ext cx="8982075" cy="790575"/>
          </a:xfrm>
          <a:prstGeom prst="rect">
            <a:avLst/>
          </a:prstGeom>
        </p:spPr>
      </p:pic>
      <p:pic>
        <p:nvPicPr>
          <p:cNvPr id="11" name="Picture 10"/>
          <p:cNvPicPr>
            <a:picLocks noChangeAspect="1"/>
          </p:cNvPicPr>
          <p:nvPr/>
        </p:nvPicPr>
        <p:blipFill>
          <a:blip r:embed="rId4"/>
          <a:stretch>
            <a:fillRect/>
          </a:stretch>
        </p:blipFill>
        <p:spPr>
          <a:xfrm>
            <a:off x="3782811" y="2953306"/>
            <a:ext cx="3000375" cy="619125"/>
          </a:xfrm>
          <a:prstGeom prst="rect">
            <a:avLst/>
          </a:prstGeom>
        </p:spPr>
      </p:pic>
      <p:sp>
        <p:nvSpPr>
          <p:cNvPr id="12" name="Rectangle 11"/>
          <p:cNvSpPr/>
          <p:nvPr/>
        </p:nvSpPr>
        <p:spPr>
          <a:xfrm>
            <a:off x="256374" y="6381365"/>
            <a:ext cx="1452642" cy="230832"/>
          </a:xfrm>
          <a:prstGeom prst="rect">
            <a:avLst/>
          </a:prstGeom>
        </p:spPr>
        <p:txBody>
          <a:bodyPr wrap="none">
            <a:spAutoFit/>
          </a:bodyPr>
          <a:lstStyle/>
          <a:p>
            <a:r>
              <a:rPr lang="en-US" sz="900" dirty="0"/>
              <a:t>EYFP WT-360bp flox-603bp</a:t>
            </a:r>
          </a:p>
        </p:txBody>
      </p:sp>
    </p:spTree>
    <p:extLst>
      <p:ext uri="{BB962C8B-B14F-4D97-AF65-F5344CB8AC3E}">
        <p14:creationId xmlns:p14="http://schemas.microsoft.com/office/powerpoint/2010/main" val="4170236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6029322" y="3622154"/>
            <a:ext cx="2571750" cy="899970"/>
          </a:xfrm>
          <a:prstGeom prst="rect">
            <a:avLst/>
          </a:prstGeom>
        </p:spPr>
      </p:pic>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5" name="Rectangle 4"/>
          <p:cNvSpPr/>
          <p:nvPr/>
        </p:nvSpPr>
        <p:spPr>
          <a:xfrm>
            <a:off x="256374" y="6381365"/>
            <a:ext cx="1452642" cy="230832"/>
          </a:xfrm>
          <a:prstGeom prst="rect">
            <a:avLst/>
          </a:prstGeom>
        </p:spPr>
        <p:txBody>
          <a:bodyPr wrap="none">
            <a:spAutoFit/>
          </a:bodyPr>
          <a:lstStyle/>
          <a:p>
            <a:r>
              <a:rPr lang="en-US" sz="900" dirty="0"/>
              <a:t>EYFP WT-360bp flox-603bp</a:t>
            </a:r>
          </a:p>
        </p:txBody>
      </p:sp>
      <p:sp>
        <p:nvSpPr>
          <p:cNvPr id="6" name="Rectangle 5"/>
          <p:cNvSpPr/>
          <p:nvPr/>
        </p:nvSpPr>
        <p:spPr>
          <a:xfrm>
            <a:off x="0" y="520715"/>
            <a:ext cx="9144000" cy="923330"/>
          </a:xfrm>
          <a:prstGeom prst="rect">
            <a:avLst/>
          </a:prstGeom>
        </p:spPr>
        <p:txBody>
          <a:bodyPr wrap="square">
            <a:spAutoFit/>
          </a:bodyPr>
          <a:lstStyle/>
          <a:p>
            <a:r>
              <a:rPr lang="pt-BR" dirty="0"/>
              <a:t>1564   1565   1566   1567   1568   1569   1570   1571   1572   1573   1574   1575   1576   7361   7362   7363   7364   7365   7366   9138   9139   9140   9141   9142   9143   9144   9145   H2O </a:t>
            </a:r>
          </a:p>
          <a:p>
            <a:r>
              <a:rPr lang="pt-BR" dirty="0"/>
              <a:t>Tie2-Cre 250bp Int. 324bp</a:t>
            </a:r>
            <a:endParaRPr lang="en-US" dirty="0"/>
          </a:p>
        </p:txBody>
      </p:sp>
      <p:pic>
        <p:nvPicPr>
          <p:cNvPr id="7" name="Picture 6"/>
          <p:cNvPicPr>
            <a:picLocks noChangeAspect="1"/>
          </p:cNvPicPr>
          <p:nvPr/>
        </p:nvPicPr>
        <p:blipFill rotWithShape="1">
          <a:blip r:embed="rId3"/>
          <a:srcRect l="152" r="31021"/>
          <a:stretch/>
        </p:blipFill>
        <p:spPr>
          <a:xfrm>
            <a:off x="314476" y="2925186"/>
            <a:ext cx="7506393" cy="714375"/>
          </a:xfrm>
          <a:prstGeom prst="rect">
            <a:avLst/>
          </a:prstGeom>
        </p:spPr>
      </p:pic>
      <p:pic>
        <p:nvPicPr>
          <p:cNvPr id="8" name="Picture 7"/>
          <p:cNvPicPr>
            <a:picLocks noChangeAspect="1"/>
          </p:cNvPicPr>
          <p:nvPr/>
        </p:nvPicPr>
        <p:blipFill rotWithShape="1">
          <a:blip r:embed="rId4"/>
          <a:srcRect r="30748"/>
          <a:stretch/>
        </p:blipFill>
        <p:spPr>
          <a:xfrm>
            <a:off x="256374" y="1429482"/>
            <a:ext cx="7539558" cy="762000"/>
          </a:xfrm>
          <a:prstGeom prst="rect">
            <a:avLst/>
          </a:prstGeom>
        </p:spPr>
      </p:pic>
      <p:sp>
        <p:nvSpPr>
          <p:cNvPr id="9" name="Rectangle 8"/>
          <p:cNvSpPr/>
          <p:nvPr/>
        </p:nvSpPr>
        <p:spPr>
          <a:xfrm>
            <a:off x="74815" y="5223789"/>
            <a:ext cx="9069185" cy="646331"/>
          </a:xfrm>
          <a:prstGeom prst="rect">
            <a:avLst/>
          </a:prstGeom>
        </p:spPr>
        <p:txBody>
          <a:bodyPr wrap="square">
            <a:spAutoFit/>
          </a:bodyPr>
          <a:lstStyle/>
          <a:p>
            <a:r>
              <a:rPr lang="en-US" dirty="0"/>
              <a:t>4005   4006   4007   4008   4009   4010   4011   4012   4013   4014   4015   H2O </a:t>
            </a:r>
          </a:p>
          <a:p>
            <a:r>
              <a:rPr lang="en-US" dirty="0"/>
              <a:t>EYFP WT-650bp flox-1250bp</a:t>
            </a:r>
          </a:p>
        </p:txBody>
      </p:sp>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3739319" y="4441200"/>
            <a:ext cx="4867275" cy="800100"/>
          </a:xfrm>
          <a:prstGeom prst="rect">
            <a:avLst/>
          </a:prstGeom>
        </p:spPr>
      </p:pic>
      <p:pic>
        <p:nvPicPr>
          <p:cNvPr id="11" name="Picture 10"/>
          <p:cNvPicPr>
            <a:picLocks noChangeAspect="1"/>
          </p:cNvPicPr>
          <p:nvPr/>
        </p:nvPicPr>
        <p:blipFill rotWithShape="1">
          <a:blip r:embed="rId7"/>
          <a:srcRect l="74985" r="1"/>
          <a:stretch/>
        </p:blipFill>
        <p:spPr>
          <a:xfrm>
            <a:off x="5535743" y="2205433"/>
            <a:ext cx="2644736" cy="704850"/>
          </a:xfrm>
          <a:prstGeom prst="rect">
            <a:avLst/>
          </a:prstGeom>
        </p:spPr>
      </p:pic>
      <p:pic>
        <p:nvPicPr>
          <p:cNvPr id="12" name="Picture 11"/>
          <p:cNvPicPr>
            <a:picLocks noChangeAspect="1"/>
          </p:cNvPicPr>
          <p:nvPr/>
        </p:nvPicPr>
        <p:blipFill>
          <a:blip r:embed="rId8"/>
          <a:stretch>
            <a:fillRect/>
          </a:stretch>
        </p:blipFill>
        <p:spPr>
          <a:xfrm>
            <a:off x="0" y="3622050"/>
            <a:ext cx="6362700" cy="819150"/>
          </a:xfrm>
          <a:prstGeom prst="rect">
            <a:avLst/>
          </a:prstGeom>
        </p:spPr>
      </p:pic>
      <p:sp>
        <p:nvSpPr>
          <p:cNvPr id="14" name="TextBox 13"/>
          <p:cNvSpPr txBox="1"/>
          <p:nvPr/>
        </p:nvSpPr>
        <p:spPr>
          <a:xfrm>
            <a:off x="62410" y="146058"/>
            <a:ext cx="949299" cy="369332"/>
          </a:xfrm>
          <a:prstGeom prst="rect">
            <a:avLst/>
          </a:prstGeom>
          <a:noFill/>
        </p:spPr>
        <p:txBody>
          <a:bodyPr wrap="none" rtlCol="0">
            <a:spAutoFit/>
          </a:bodyPr>
          <a:lstStyle/>
          <a:p>
            <a:r>
              <a:rPr lang="en-US" dirty="0"/>
              <a:t>5/27/20</a:t>
            </a:r>
          </a:p>
        </p:txBody>
      </p:sp>
    </p:spTree>
    <p:extLst>
      <p:ext uri="{BB962C8B-B14F-4D97-AF65-F5344CB8AC3E}">
        <p14:creationId xmlns:p14="http://schemas.microsoft.com/office/powerpoint/2010/main" val="1409863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2141103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3606315" y="2188451"/>
            <a:ext cx="4867275" cy="800100"/>
          </a:xfrm>
          <a:prstGeom prst="rect">
            <a:avLst/>
          </a:prstGeom>
        </p:spPr>
      </p:pic>
      <p:cxnSp>
        <p:nvCxnSpPr>
          <p:cNvPr id="7" name="Straight Arrow Connector 6"/>
          <p:cNvCxnSpPr/>
          <p:nvPr/>
        </p:nvCxnSpPr>
        <p:spPr>
          <a:xfrm>
            <a:off x="3489934" y="2224225"/>
            <a:ext cx="182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ttps://www.neb.com/products/-/media/catalog/gel-photos/n0467_thumb.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655" y="1467322"/>
            <a:ext cx="1428750" cy="27146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05274" y="2101114"/>
            <a:ext cx="375424" cy="246221"/>
          </a:xfrm>
          <a:prstGeom prst="rect">
            <a:avLst/>
          </a:prstGeom>
          <a:noFill/>
        </p:spPr>
        <p:txBody>
          <a:bodyPr wrap="none" rtlCol="0">
            <a:spAutoFit/>
          </a:bodyPr>
          <a:lstStyle/>
          <a:p>
            <a:r>
              <a:rPr lang="en-US" sz="1000" dirty="0"/>
              <a:t>1kb</a:t>
            </a:r>
          </a:p>
        </p:txBody>
      </p:sp>
      <p:cxnSp>
        <p:nvCxnSpPr>
          <p:cNvPr id="10" name="Straight Arrow Connector 9"/>
          <p:cNvCxnSpPr/>
          <p:nvPr/>
        </p:nvCxnSpPr>
        <p:spPr>
          <a:xfrm>
            <a:off x="3489934" y="2383109"/>
            <a:ext cx="182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072272" y="2259998"/>
            <a:ext cx="516488" cy="246221"/>
          </a:xfrm>
          <a:prstGeom prst="rect">
            <a:avLst/>
          </a:prstGeom>
          <a:noFill/>
        </p:spPr>
        <p:txBody>
          <a:bodyPr wrap="none" rtlCol="0">
            <a:spAutoFit/>
          </a:bodyPr>
          <a:lstStyle/>
          <a:p>
            <a:r>
              <a:rPr lang="en-US" sz="1000" dirty="0"/>
              <a:t>500bp</a:t>
            </a:r>
          </a:p>
        </p:txBody>
      </p:sp>
      <p:sp>
        <p:nvSpPr>
          <p:cNvPr id="12" name="Rectangle 11"/>
          <p:cNvSpPr/>
          <p:nvPr/>
        </p:nvSpPr>
        <p:spPr>
          <a:xfrm>
            <a:off x="256374" y="6381365"/>
            <a:ext cx="1452642" cy="230832"/>
          </a:xfrm>
          <a:prstGeom prst="rect">
            <a:avLst/>
          </a:prstGeom>
        </p:spPr>
        <p:txBody>
          <a:bodyPr wrap="none">
            <a:spAutoFit/>
          </a:bodyPr>
          <a:lstStyle/>
          <a:p>
            <a:r>
              <a:rPr lang="en-US" sz="900" dirty="0"/>
              <a:t>EYFP WT-360bp flox-603bp</a:t>
            </a:r>
          </a:p>
        </p:txBody>
      </p:sp>
    </p:spTree>
    <p:extLst>
      <p:ext uri="{BB962C8B-B14F-4D97-AF65-F5344CB8AC3E}">
        <p14:creationId xmlns:p14="http://schemas.microsoft.com/office/powerpoint/2010/main" val="26116267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5" name="Rectangle 4"/>
          <p:cNvSpPr/>
          <p:nvPr/>
        </p:nvSpPr>
        <p:spPr>
          <a:xfrm>
            <a:off x="0" y="519659"/>
            <a:ext cx="8828116" cy="646331"/>
          </a:xfrm>
          <a:prstGeom prst="rect">
            <a:avLst/>
          </a:prstGeom>
        </p:spPr>
        <p:txBody>
          <a:bodyPr wrap="square">
            <a:spAutoFit/>
          </a:bodyPr>
          <a:lstStyle/>
          <a:p>
            <a:r>
              <a:rPr lang="pt-BR" dirty="0"/>
              <a:t>7367   7368   7369   7370   7371   7372   9148   9149   9150   9151   9152   9153   H2O </a:t>
            </a:r>
          </a:p>
          <a:p>
            <a:r>
              <a:rPr lang="pt-BR" dirty="0"/>
              <a:t>F2R WT-410bp flox-450bp</a:t>
            </a:r>
            <a:endParaRPr lang="en-US" dirty="0"/>
          </a:p>
        </p:txBody>
      </p:sp>
      <p:pic>
        <p:nvPicPr>
          <p:cNvPr id="6" name="Picture 5"/>
          <p:cNvPicPr>
            <a:picLocks noChangeAspect="1"/>
          </p:cNvPicPr>
          <p:nvPr/>
        </p:nvPicPr>
        <p:blipFill>
          <a:blip r:embed="rId2"/>
          <a:stretch>
            <a:fillRect/>
          </a:stretch>
        </p:blipFill>
        <p:spPr>
          <a:xfrm>
            <a:off x="2663511" y="5579645"/>
            <a:ext cx="2990850" cy="762000"/>
          </a:xfrm>
          <a:prstGeom prst="rect">
            <a:avLst/>
          </a:prstGeom>
        </p:spPr>
      </p:pic>
      <p:pic>
        <p:nvPicPr>
          <p:cNvPr id="7" name="Picture 6"/>
          <p:cNvPicPr>
            <a:picLocks noChangeAspect="1"/>
          </p:cNvPicPr>
          <p:nvPr/>
        </p:nvPicPr>
        <p:blipFill>
          <a:blip r:embed="rId3"/>
          <a:stretch>
            <a:fillRect/>
          </a:stretch>
        </p:blipFill>
        <p:spPr>
          <a:xfrm>
            <a:off x="4158936" y="4431439"/>
            <a:ext cx="1600200" cy="657225"/>
          </a:xfrm>
          <a:prstGeom prst="rect">
            <a:avLst/>
          </a:prstGeom>
        </p:spPr>
      </p:pic>
      <p:pic>
        <p:nvPicPr>
          <p:cNvPr id="8" name="Picture 7"/>
          <p:cNvPicPr>
            <a:picLocks noChangeAspect="1"/>
          </p:cNvPicPr>
          <p:nvPr/>
        </p:nvPicPr>
        <p:blipFill rotWithShape="1">
          <a:blip r:embed="rId4"/>
          <a:srcRect l="72813"/>
          <a:stretch/>
        </p:blipFill>
        <p:spPr>
          <a:xfrm>
            <a:off x="2350250" y="3250339"/>
            <a:ext cx="2967676" cy="552450"/>
          </a:xfrm>
          <a:prstGeom prst="rect">
            <a:avLst/>
          </a:prstGeom>
        </p:spPr>
      </p:pic>
      <p:pic>
        <p:nvPicPr>
          <p:cNvPr id="9" name="Picture 8"/>
          <p:cNvPicPr>
            <a:picLocks noChangeAspect="1"/>
          </p:cNvPicPr>
          <p:nvPr/>
        </p:nvPicPr>
        <p:blipFill rotWithShape="1">
          <a:blip r:embed="rId5"/>
          <a:srcRect l="72865"/>
          <a:stretch/>
        </p:blipFill>
        <p:spPr>
          <a:xfrm>
            <a:off x="2350250" y="2545489"/>
            <a:ext cx="2974862" cy="704850"/>
          </a:xfrm>
          <a:prstGeom prst="rect">
            <a:avLst/>
          </a:prstGeom>
        </p:spPr>
      </p:pic>
      <p:pic>
        <p:nvPicPr>
          <p:cNvPr id="10" name="Picture 9"/>
          <p:cNvPicPr>
            <a:picLocks noChangeAspect="1"/>
          </p:cNvPicPr>
          <p:nvPr/>
        </p:nvPicPr>
        <p:blipFill rotWithShape="1">
          <a:blip r:embed="rId6"/>
          <a:srcRect l="69941"/>
          <a:stretch/>
        </p:blipFill>
        <p:spPr>
          <a:xfrm>
            <a:off x="2350250" y="3802789"/>
            <a:ext cx="3375634" cy="628650"/>
          </a:xfrm>
          <a:prstGeom prst="rect">
            <a:avLst/>
          </a:prstGeom>
        </p:spPr>
      </p:pic>
      <p:sp>
        <p:nvSpPr>
          <p:cNvPr id="11" name="TextBox 10"/>
          <p:cNvSpPr txBox="1"/>
          <p:nvPr/>
        </p:nvSpPr>
        <p:spPr>
          <a:xfrm>
            <a:off x="62410" y="146058"/>
            <a:ext cx="949299" cy="369332"/>
          </a:xfrm>
          <a:prstGeom prst="rect">
            <a:avLst/>
          </a:prstGeom>
          <a:noFill/>
        </p:spPr>
        <p:txBody>
          <a:bodyPr wrap="none" rtlCol="0">
            <a:spAutoFit/>
          </a:bodyPr>
          <a:lstStyle/>
          <a:p>
            <a:r>
              <a:rPr lang="en-US" dirty="0"/>
              <a:t>6/23/20</a:t>
            </a:r>
          </a:p>
        </p:txBody>
      </p:sp>
      <p:sp>
        <p:nvSpPr>
          <p:cNvPr id="12" name="TextBox 11"/>
          <p:cNvSpPr txBox="1"/>
          <p:nvPr/>
        </p:nvSpPr>
        <p:spPr>
          <a:xfrm>
            <a:off x="706582" y="1529542"/>
            <a:ext cx="5415329" cy="369332"/>
          </a:xfrm>
          <a:prstGeom prst="rect">
            <a:avLst/>
          </a:prstGeom>
          <a:noFill/>
        </p:spPr>
        <p:txBody>
          <a:bodyPr wrap="none" rtlCol="0">
            <a:spAutoFit/>
          </a:bodyPr>
          <a:lstStyle/>
          <a:p>
            <a:r>
              <a:rPr lang="en-US" dirty="0"/>
              <a:t>Both up and down, both wide and small gel can run F2R</a:t>
            </a:r>
          </a:p>
        </p:txBody>
      </p:sp>
      <p:sp>
        <p:nvSpPr>
          <p:cNvPr id="13" name="Rectangle 12"/>
          <p:cNvSpPr/>
          <p:nvPr/>
        </p:nvSpPr>
        <p:spPr>
          <a:xfrm>
            <a:off x="256374" y="6381365"/>
            <a:ext cx="1452642" cy="230832"/>
          </a:xfrm>
          <a:prstGeom prst="rect">
            <a:avLst/>
          </a:prstGeom>
        </p:spPr>
        <p:txBody>
          <a:bodyPr wrap="none">
            <a:spAutoFit/>
          </a:bodyPr>
          <a:lstStyle/>
          <a:p>
            <a:r>
              <a:rPr lang="en-US" sz="900" dirty="0"/>
              <a:t>EYFP WT-360bp flox-603bp</a:t>
            </a:r>
          </a:p>
        </p:txBody>
      </p:sp>
    </p:spTree>
    <p:extLst>
      <p:ext uri="{BB962C8B-B14F-4D97-AF65-F5344CB8AC3E}">
        <p14:creationId xmlns:p14="http://schemas.microsoft.com/office/powerpoint/2010/main" val="23970946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491728" y="1642520"/>
            <a:ext cx="3286125" cy="838200"/>
          </a:xfrm>
          <a:prstGeom prst="rect">
            <a:avLst/>
          </a:prstGeom>
        </p:spPr>
      </p:pic>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5" name="Rectangle 4"/>
          <p:cNvSpPr/>
          <p:nvPr/>
        </p:nvSpPr>
        <p:spPr>
          <a:xfrm>
            <a:off x="0" y="4751671"/>
            <a:ext cx="9144000" cy="923330"/>
          </a:xfrm>
          <a:prstGeom prst="rect">
            <a:avLst/>
          </a:prstGeom>
        </p:spPr>
        <p:txBody>
          <a:bodyPr wrap="square">
            <a:spAutoFit/>
          </a:bodyPr>
          <a:lstStyle/>
          <a:p>
            <a:r>
              <a:rPr lang="en-US" dirty="0"/>
              <a:t>1645   1646   2640   2641   2642   7373   7374   7375   7376   7377   7378   9154   9155   9156   9157   9158   H2O </a:t>
            </a:r>
          </a:p>
          <a:p>
            <a:r>
              <a:rPr lang="en-US" dirty="0"/>
              <a:t>Tie2-Cre 250bp Int. 324bp</a:t>
            </a:r>
          </a:p>
        </p:txBody>
      </p:sp>
      <p:pic>
        <p:nvPicPr>
          <p:cNvPr id="6" name="Picture 5"/>
          <p:cNvPicPr>
            <a:picLocks noChangeAspect="1"/>
          </p:cNvPicPr>
          <p:nvPr/>
        </p:nvPicPr>
        <p:blipFill>
          <a:blip r:embed="rId3"/>
          <a:stretch>
            <a:fillRect/>
          </a:stretch>
        </p:blipFill>
        <p:spPr>
          <a:xfrm>
            <a:off x="1247082" y="1659146"/>
            <a:ext cx="3524250" cy="866775"/>
          </a:xfrm>
          <a:prstGeom prst="rect">
            <a:avLst/>
          </a:prstGeom>
        </p:spPr>
      </p:pic>
      <p:sp>
        <p:nvSpPr>
          <p:cNvPr id="8" name="TextBox 7"/>
          <p:cNvSpPr txBox="1"/>
          <p:nvPr/>
        </p:nvSpPr>
        <p:spPr>
          <a:xfrm>
            <a:off x="62410" y="146058"/>
            <a:ext cx="949299" cy="369332"/>
          </a:xfrm>
          <a:prstGeom prst="rect">
            <a:avLst/>
          </a:prstGeom>
          <a:noFill/>
        </p:spPr>
        <p:txBody>
          <a:bodyPr wrap="none" rtlCol="0">
            <a:spAutoFit/>
          </a:bodyPr>
          <a:lstStyle/>
          <a:p>
            <a:r>
              <a:rPr lang="en-US" dirty="0"/>
              <a:t>6/27/20</a:t>
            </a:r>
          </a:p>
        </p:txBody>
      </p:sp>
      <p:pic>
        <p:nvPicPr>
          <p:cNvPr id="9" name="Picture 8"/>
          <p:cNvPicPr>
            <a:picLocks noChangeAspect="1"/>
          </p:cNvPicPr>
          <p:nvPr/>
        </p:nvPicPr>
        <p:blipFill>
          <a:blip r:embed="rId4"/>
          <a:stretch>
            <a:fillRect/>
          </a:stretch>
        </p:blipFill>
        <p:spPr>
          <a:xfrm>
            <a:off x="256374" y="2494666"/>
            <a:ext cx="5562600" cy="790575"/>
          </a:xfrm>
          <a:prstGeom prst="rect">
            <a:avLst/>
          </a:prstGeom>
        </p:spPr>
      </p:pic>
      <p:pic>
        <p:nvPicPr>
          <p:cNvPr id="10" name="Picture 9"/>
          <p:cNvPicPr>
            <a:picLocks noChangeAspect="1"/>
          </p:cNvPicPr>
          <p:nvPr/>
        </p:nvPicPr>
        <p:blipFill>
          <a:blip r:embed="rId5"/>
          <a:stretch>
            <a:fillRect/>
          </a:stretch>
        </p:blipFill>
        <p:spPr>
          <a:xfrm>
            <a:off x="256374" y="3230351"/>
            <a:ext cx="7458075" cy="762000"/>
          </a:xfrm>
          <a:prstGeom prst="rect">
            <a:avLst/>
          </a:prstGeom>
        </p:spPr>
      </p:pic>
      <p:sp>
        <p:nvSpPr>
          <p:cNvPr id="11" name="Rectangle 10"/>
          <p:cNvSpPr/>
          <p:nvPr/>
        </p:nvSpPr>
        <p:spPr>
          <a:xfrm>
            <a:off x="256374" y="6381365"/>
            <a:ext cx="1452642" cy="230832"/>
          </a:xfrm>
          <a:prstGeom prst="rect">
            <a:avLst/>
          </a:prstGeom>
        </p:spPr>
        <p:txBody>
          <a:bodyPr wrap="none">
            <a:spAutoFit/>
          </a:bodyPr>
          <a:lstStyle/>
          <a:p>
            <a:r>
              <a:rPr lang="en-US" sz="900" dirty="0"/>
              <a:t>EYFP WT-360bp flox-603bp</a:t>
            </a:r>
          </a:p>
        </p:txBody>
      </p:sp>
    </p:spTree>
    <p:extLst>
      <p:ext uri="{BB962C8B-B14F-4D97-AF65-F5344CB8AC3E}">
        <p14:creationId xmlns:p14="http://schemas.microsoft.com/office/powerpoint/2010/main" val="3567948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5" name="Rectangle 4"/>
          <p:cNvSpPr/>
          <p:nvPr/>
        </p:nvSpPr>
        <p:spPr>
          <a:xfrm>
            <a:off x="256374" y="6381365"/>
            <a:ext cx="1452642" cy="230832"/>
          </a:xfrm>
          <a:prstGeom prst="rect">
            <a:avLst/>
          </a:prstGeom>
        </p:spPr>
        <p:txBody>
          <a:bodyPr wrap="none">
            <a:spAutoFit/>
          </a:bodyPr>
          <a:lstStyle/>
          <a:p>
            <a:r>
              <a:rPr lang="en-US" sz="900" dirty="0"/>
              <a:t>EYFP WT-360bp flox-603bp</a:t>
            </a:r>
          </a:p>
        </p:txBody>
      </p:sp>
      <p:sp>
        <p:nvSpPr>
          <p:cNvPr id="6" name="TextBox 5"/>
          <p:cNvSpPr txBox="1"/>
          <p:nvPr/>
        </p:nvSpPr>
        <p:spPr>
          <a:xfrm>
            <a:off x="62410" y="146058"/>
            <a:ext cx="949299" cy="369332"/>
          </a:xfrm>
          <a:prstGeom prst="rect">
            <a:avLst/>
          </a:prstGeom>
          <a:noFill/>
        </p:spPr>
        <p:txBody>
          <a:bodyPr wrap="none" rtlCol="0">
            <a:spAutoFit/>
          </a:bodyPr>
          <a:lstStyle/>
          <a:p>
            <a:r>
              <a:rPr lang="en-US"/>
              <a:t>7/11/20</a:t>
            </a:r>
            <a:endParaRPr lang="en-US" dirty="0"/>
          </a:p>
        </p:txBody>
      </p:sp>
      <p:sp>
        <p:nvSpPr>
          <p:cNvPr id="7" name="Rectangle 6"/>
          <p:cNvSpPr/>
          <p:nvPr/>
        </p:nvSpPr>
        <p:spPr>
          <a:xfrm>
            <a:off x="0" y="515390"/>
            <a:ext cx="6858000" cy="923330"/>
          </a:xfrm>
          <a:prstGeom prst="rect">
            <a:avLst/>
          </a:prstGeom>
        </p:spPr>
        <p:txBody>
          <a:bodyPr wrap="square">
            <a:spAutoFit/>
          </a:bodyPr>
          <a:lstStyle/>
          <a:p>
            <a:r>
              <a:rPr lang="en-US" dirty="0"/>
              <a:t>3251   3252   3253   3254   3255   3256   3257   3258   3259   3260   7379   7380   7381   7382   9159   9160   9161   9162   9163   9164   9165</a:t>
            </a:r>
          </a:p>
          <a:p>
            <a:r>
              <a:rPr lang="en-US" dirty="0"/>
              <a:t>F2R WT-410bp flox-450bp</a:t>
            </a:r>
          </a:p>
        </p:txBody>
      </p:sp>
      <p:pic>
        <p:nvPicPr>
          <p:cNvPr id="8" name="Picture 7"/>
          <p:cNvPicPr>
            <a:picLocks noChangeAspect="1"/>
          </p:cNvPicPr>
          <p:nvPr/>
        </p:nvPicPr>
        <p:blipFill rotWithShape="1">
          <a:blip r:embed="rId2"/>
          <a:srcRect l="59690"/>
          <a:stretch/>
        </p:blipFill>
        <p:spPr>
          <a:xfrm>
            <a:off x="2134973" y="1749947"/>
            <a:ext cx="4522123" cy="815015"/>
          </a:xfrm>
          <a:prstGeom prst="rect">
            <a:avLst/>
          </a:prstGeom>
        </p:spPr>
      </p:pic>
      <p:pic>
        <p:nvPicPr>
          <p:cNvPr id="9" name="Picture 8"/>
          <p:cNvPicPr>
            <a:picLocks noChangeAspect="1"/>
          </p:cNvPicPr>
          <p:nvPr/>
        </p:nvPicPr>
        <p:blipFill rotWithShape="1">
          <a:blip r:embed="rId3"/>
          <a:srcRect l="73265"/>
          <a:stretch/>
        </p:blipFill>
        <p:spPr>
          <a:xfrm>
            <a:off x="1011710" y="3040222"/>
            <a:ext cx="3019964" cy="653872"/>
          </a:xfrm>
          <a:prstGeom prst="rect">
            <a:avLst/>
          </a:prstGeom>
        </p:spPr>
      </p:pic>
      <p:pic>
        <p:nvPicPr>
          <p:cNvPr id="10" name="Picture 9"/>
          <p:cNvPicPr>
            <a:picLocks noChangeAspect="1"/>
          </p:cNvPicPr>
          <p:nvPr/>
        </p:nvPicPr>
        <p:blipFill rotWithShape="1">
          <a:blip r:embed="rId4"/>
          <a:srcRect l="71410"/>
          <a:stretch/>
        </p:blipFill>
        <p:spPr>
          <a:xfrm>
            <a:off x="1011709" y="2431853"/>
            <a:ext cx="2996507" cy="625444"/>
          </a:xfrm>
          <a:prstGeom prst="rect">
            <a:avLst/>
          </a:prstGeom>
        </p:spPr>
      </p:pic>
    </p:spTree>
    <p:extLst>
      <p:ext uri="{BB962C8B-B14F-4D97-AF65-F5344CB8AC3E}">
        <p14:creationId xmlns:p14="http://schemas.microsoft.com/office/powerpoint/2010/main" val="39553850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5" name="Rectangle 4"/>
          <p:cNvSpPr/>
          <p:nvPr/>
        </p:nvSpPr>
        <p:spPr>
          <a:xfrm>
            <a:off x="256374" y="6381365"/>
            <a:ext cx="1452642" cy="230832"/>
          </a:xfrm>
          <a:prstGeom prst="rect">
            <a:avLst/>
          </a:prstGeom>
        </p:spPr>
        <p:txBody>
          <a:bodyPr wrap="none">
            <a:spAutoFit/>
          </a:bodyPr>
          <a:lstStyle/>
          <a:p>
            <a:r>
              <a:rPr lang="en-US" sz="900" dirty="0"/>
              <a:t>EYFP WT-360bp flox-603bp</a:t>
            </a:r>
          </a:p>
        </p:txBody>
      </p:sp>
      <p:sp>
        <p:nvSpPr>
          <p:cNvPr id="6" name="Rectangle 5"/>
          <p:cNvSpPr/>
          <p:nvPr/>
        </p:nvSpPr>
        <p:spPr>
          <a:xfrm>
            <a:off x="0" y="440576"/>
            <a:ext cx="9144000" cy="1200329"/>
          </a:xfrm>
          <a:prstGeom prst="rect">
            <a:avLst/>
          </a:prstGeom>
        </p:spPr>
        <p:txBody>
          <a:bodyPr wrap="square">
            <a:spAutoFit/>
          </a:bodyPr>
          <a:lstStyle/>
          <a:p>
            <a:r>
              <a:rPr lang="en-US" dirty="0"/>
              <a:t>1679   1706   1720   1724   1728   1700   1703   1708   1709   1710   1717   1737   1738   1739   1740   1741   1742   1743   1744   1745   1746   1747   1748   1749   1750   1751   1752   1753   1754   1755   1756   1757   4016   4017   4018   4019   4020   4021   9171   9172   9173    H2O </a:t>
            </a:r>
          </a:p>
          <a:p>
            <a:r>
              <a:rPr lang="en-US" dirty="0"/>
              <a:t>Tie2-Cre 250bp Int. 324bp</a:t>
            </a:r>
          </a:p>
        </p:txBody>
      </p:sp>
      <p:sp>
        <p:nvSpPr>
          <p:cNvPr id="7" name="TextBox 6"/>
          <p:cNvSpPr txBox="1"/>
          <p:nvPr/>
        </p:nvSpPr>
        <p:spPr>
          <a:xfrm>
            <a:off x="62410" y="146058"/>
            <a:ext cx="832279" cy="369332"/>
          </a:xfrm>
          <a:prstGeom prst="rect">
            <a:avLst/>
          </a:prstGeom>
          <a:noFill/>
        </p:spPr>
        <p:txBody>
          <a:bodyPr wrap="none" rtlCol="0">
            <a:spAutoFit/>
          </a:bodyPr>
          <a:lstStyle/>
          <a:p>
            <a:r>
              <a:rPr lang="en-US" dirty="0"/>
              <a:t>8/8/20</a:t>
            </a:r>
          </a:p>
        </p:txBody>
      </p:sp>
      <p:pic>
        <p:nvPicPr>
          <p:cNvPr id="8" name="Picture 7"/>
          <p:cNvPicPr>
            <a:picLocks noChangeAspect="1"/>
          </p:cNvPicPr>
          <p:nvPr/>
        </p:nvPicPr>
        <p:blipFill>
          <a:blip r:embed="rId2"/>
          <a:stretch>
            <a:fillRect/>
          </a:stretch>
        </p:blipFill>
        <p:spPr>
          <a:xfrm>
            <a:off x="3095625" y="2933700"/>
            <a:ext cx="2952750" cy="990600"/>
          </a:xfrm>
          <a:prstGeom prst="rect">
            <a:avLst/>
          </a:prstGeom>
        </p:spPr>
      </p:pic>
      <p:pic>
        <p:nvPicPr>
          <p:cNvPr id="9" name="Picture 8"/>
          <p:cNvPicPr>
            <a:picLocks noChangeAspect="1"/>
          </p:cNvPicPr>
          <p:nvPr/>
        </p:nvPicPr>
        <p:blipFill>
          <a:blip r:embed="rId3"/>
          <a:stretch>
            <a:fillRect/>
          </a:stretch>
        </p:blipFill>
        <p:spPr>
          <a:xfrm>
            <a:off x="1897899" y="2202873"/>
            <a:ext cx="5314950" cy="666750"/>
          </a:xfrm>
          <a:prstGeom prst="rect">
            <a:avLst/>
          </a:prstGeom>
        </p:spPr>
      </p:pic>
    </p:spTree>
    <p:extLst>
      <p:ext uri="{BB962C8B-B14F-4D97-AF65-F5344CB8AC3E}">
        <p14:creationId xmlns:p14="http://schemas.microsoft.com/office/powerpoint/2010/main" val="91555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5" name="Rectangle 4"/>
          <p:cNvSpPr/>
          <p:nvPr/>
        </p:nvSpPr>
        <p:spPr>
          <a:xfrm>
            <a:off x="256374" y="6381365"/>
            <a:ext cx="1447832" cy="230832"/>
          </a:xfrm>
          <a:prstGeom prst="rect">
            <a:avLst/>
          </a:prstGeom>
        </p:spPr>
        <p:txBody>
          <a:bodyPr wrap="none">
            <a:spAutoFit/>
          </a:bodyPr>
          <a:lstStyle/>
          <a:p>
            <a:r>
              <a:rPr lang="en-US" sz="900" dirty="0"/>
              <a:t>EYFP YFP-360bp WT-603bp</a:t>
            </a:r>
          </a:p>
        </p:txBody>
      </p:sp>
      <p:sp>
        <p:nvSpPr>
          <p:cNvPr id="6" name="TextBox 5"/>
          <p:cNvSpPr txBox="1"/>
          <p:nvPr/>
        </p:nvSpPr>
        <p:spPr>
          <a:xfrm>
            <a:off x="62410" y="146058"/>
            <a:ext cx="949299" cy="369332"/>
          </a:xfrm>
          <a:prstGeom prst="rect">
            <a:avLst/>
          </a:prstGeom>
          <a:noFill/>
        </p:spPr>
        <p:txBody>
          <a:bodyPr wrap="none" rtlCol="0">
            <a:spAutoFit/>
          </a:bodyPr>
          <a:lstStyle/>
          <a:p>
            <a:r>
              <a:rPr lang="en-US" dirty="0"/>
              <a:t>8/18/20</a:t>
            </a:r>
          </a:p>
        </p:txBody>
      </p:sp>
      <p:sp>
        <p:nvSpPr>
          <p:cNvPr id="8" name="Rectangle 7"/>
          <p:cNvSpPr/>
          <p:nvPr/>
        </p:nvSpPr>
        <p:spPr>
          <a:xfrm>
            <a:off x="0" y="440576"/>
            <a:ext cx="8911244" cy="923330"/>
          </a:xfrm>
          <a:prstGeom prst="rect">
            <a:avLst/>
          </a:prstGeom>
        </p:spPr>
        <p:txBody>
          <a:bodyPr wrap="square">
            <a:spAutoFit/>
          </a:bodyPr>
          <a:lstStyle/>
          <a:p>
            <a:r>
              <a:rPr lang="en-US" dirty="0"/>
              <a:t>7384   7385   7386   7387   7388   7389   7390   7391   7392   7393   7394   4022   4023   4024   4025   4026   4027   4028   4029   4030   4031   4032   H2O </a:t>
            </a:r>
          </a:p>
          <a:p>
            <a:r>
              <a:rPr lang="en-US" dirty="0"/>
              <a:t>Tie2-Cre 250bp Int. 324bp</a:t>
            </a:r>
          </a:p>
        </p:txBody>
      </p:sp>
      <p:pic>
        <p:nvPicPr>
          <p:cNvPr id="10" name="Picture 9"/>
          <p:cNvPicPr>
            <a:picLocks noChangeAspect="1"/>
          </p:cNvPicPr>
          <p:nvPr/>
        </p:nvPicPr>
        <p:blipFill rotWithShape="1">
          <a:blip r:embed="rId2"/>
          <a:srcRect l="17696"/>
          <a:stretch/>
        </p:blipFill>
        <p:spPr>
          <a:xfrm>
            <a:off x="33867" y="2459899"/>
            <a:ext cx="8960504" cy="857250"/>
          </a:xfrm>
          <a:prstGeom prst="rect">
            <a:avLst/>
          </a:prstGeom>
        </p:spPr>
      </p:pic>
      <p:pic>
        <p:nvPicPr>
          <p:cNvPr id="11" name="Picture 10"/>
          <p:cNvPicPr>
            <a:picLocks noChangeAspect="1"/>
          </p:cNvPicPr>
          <p:nvPr/>
        </p:nvPicPr>
        <p:blipFill rotWithShape="1">
          <a:blip r:embed="rId3"/>
          <a:srcRect l="55788"/>
          <a:stretch/>
        </p:blipFill>
        <p:spPr>
          <a:xfrm>
            <a:off x="25400" y="4077446"/>
            <a:ext cx="4838645" cy="676275"/>
          </a:xfrm>
          <a:prstGeom prst="rect">
            <a:avLst/>
          </a:prstGeom>
        </p:spPr>
      </p:pic>
      <p:pic>
        <p:nvPicPr>
          <p:cNvPr id="12" name="Picture 11"/>
          <p:cNvPicPr>
            <a:picLocks noChangeAspect="1"/>
          </p:cNvPicPr>
          <p:nvPr/>
        </p:nvPicPr>
        <p:blipFill rotWithShape="1">
          <a:blip r:embed="rId4"/>
          <a:srcRect l="56023"/>
          <a:stretch/>
        </p:blipFill>
        <p:spPr>
          <a:xfrm>
            <a:off x="76200" y="3317149"/>
            <a:ext cx="4787845" cy="762000"/>
          </a:xfrm>
          <a:prstGeom prst="rect">
            <a:avLst/>
          </a:prstGeom>
        </p:spPr>
      </p:pic>
      <p:pic>
        <p:nvPicPr>
          <p:cNvPr id="13" name="Picture 12"/>
          <p:cNvPicPr>
            <a:picLocks noChangeAspect="1"/>
          </p:cNvPicPr>
          <p:nvPr/>
        </p:nvPicPr>
        <p:blipFill>
          <a:blip r:embed="rId5"/>
          <a:stretch>
            <a:fillRect/>
          </a:stretch>
        </p:blipFill>
        <p:spPr>
          <a:xfrm>
            <a:off x="4149602" y="1306017"/>
            <a:ext cx="5153025" cy="1114425"/>
          </a:xfrm>
          <a:prstGeom prst="rect">
            <a:avLst/>
          </a:prstGeom>
        </p:spPr>
      </p:pic>
    </p:spTree>
    <p:extLst>
      <p:ext uri="{BB962C8B-B14F-4D97-AF65-F5344CB8AC3E}">
        <p14:creationId xmlns:p14="http://schemas.microsoft.com/office/powerpoint/2010/main" val="9378933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6" name="Rectangle 5"/>
          <p:cNvSpPr/>
          <p:nvPr/>
        </p:nvSpPr>
        <p:spPr>
          <a:xfrm>
            <a:off x="256374" y="6381365"/>
            <a:ext cx="1447832" cy="230832"/>
          </a:xfrm>
          <a:prstGeom prst="rect">
            <a:avLst/>
          </a:prstGeom>
        </p:spPr>
        <p:txBody>
          <a:bodyPr wrap="none">
            <a:spAutoFit/>
          </a:bodyPr>
          <a:lstStyle/>
          <a:p>
            <a:r>
              <a:rPr lang="en-US" sz="900" dirty="0"/>
              <a:t>EYFP YFP-360bp WT-603bp</a:t>
            </a:r>
          </a:p>
        </p:txBody>
      </p:sp>
      <p:sp>
        <p:nvSpPr>
          <p:cNvPr id="7" name="Rectangle 6"/>
          <p:cNvSpPr/>
          <p:nvPr/>
        </p:nvSpPr>
        <p:spPr>
          <a:xfrm>
            <a:off x="0" y="581891"/>
            <a:ext cx="9144000" cy="646331"/>
          </a:xfrm>
          <a:prstGeom prst="rect">
            <a:avLst/>
          </a:prstGeom>
        </p:spPr>
        <p:txBody>
          <a:bodyPr wrap="square">
            <a:spAutoFit/>
          </a:bodyPr>
          <a:lstStyle/>
          <a:p>
            <a:r>
              <a:rPr lang="en-US" dirty="0"/>
              <a:t>7395   7396   7397   9176   9177   9178   9179   9180   9181   9182   9183   9184   H2O </a:t>
            </a:r>
          </a:p>
          <a:p>
            <a:r>
              <a:rPr lang="en-US" dirty="0"/>
              <a:t>Tie2-Cre 250bp Int. 324bp</a:t>
            </a:r>
          </a:p>
        </p:txBody>
      </p:sp>
      <p:sp>
        <p:nvSpPr>
          <p:cNvPr id="8" name="TextBox 7"/>
          <p:cNvSpPr txBox="1"/>
          <p:nvPr/>
        </p:nvSpPr>
        <p:spPr>
          <a:xfrm>
            <a:off x="62410" y="146058"/>
            <a:ext cx="832279" cy="369332"/>
          </a:xfrm>
          <a:prstGeom prst="rect">
            <a:avLst/>
          </a:prstGeom>
          <a:noFill/>
        </p:spPr>
        <p:txBody>
          <a:bodyPr wrap="none" rtlCol="0">
            <a:spAutoFit/>
          </a:bodyPr>
          <a:lstStyle/>
          <a:p>
            <a:r>
              <a:rPr lang="en-US" dirty="0"/>
              <a:t>9/5/20</a:t>
            </a:r>
          </a:p>
        </p:txBody>
      </p:sp>
      <p:pic>
        <p:nvPicPr>
          <p:cNvPr id="5" name="Picture 4"/>
          <p:cNvPicPr>
            <a:picLocks noChangeAspect="1"/>
          </p:cNvPicPr>
          <p:nvPr/>
        </p:nvPicPr>
        <p:blipFill>
          <a:blip r:embed="rId2"/>
          <a:stretch>
            <a:fillRect/>
          </a:stretch>
        </p:blipFill>
        <p:spPr>
          <a:xfrm>
            <a:off x="595569" y="3843856"/>
            <a:ext cx="7896225" cy="600075"/>
          </a:xfrm>
          <a:prstGeom prst="rect">
            <a:avLst/>
          </a:prstGeom>
        </p:spPr>
      </p:pic>
      <p:pic>
        <p:nvPicPr>
          <p:cNvPr id="9" name="Picture 8"/>
          <p:cNvPicPr>
            <a:picLocks noChangeAspect="1"/>
          </p:cNvPicPr>
          <p:nvPr/>
        </p:nvPicPr>
        <p:blipFill>
          <a:blip r:embed="rId3"/>
          <a:stretch>
            <a:fillRect/>
          </a:stretch>
        </p:blipFill>
        <p:spPr>
          <a:xfrm>
            <a:off x="645446" y="3270549"/>
            <a:ext cx="10950809" cy="594879"/>
          </a:xfrm>
          <a:prstGeom prst="rect">
            <a:avLst/>
          </a:prstGeom>
        </p:spPr>
      </p:pic>
      <p:pic>
        <p:nvPicPr>
          <p:cNvPr id="10" name="Picture 9"/>
          <p:cNvPicPr>
            <a:picLocks noChangeAspect="1"/>
          </p:cNvPicPr>
          <p:nvPr/>
        </p:nvPicPr>
        <p:blipFill>
          <a:blip r:embed="rId4"/>
          <a:stretch>
            <a:fillRect/>
          </a:stretch>
        </p:blipFill>
        <p:spPr>
          <a:xfrm>
            <a:off x="2859577" y="2557707"/>
            <a:ext cx="5286895" cy="692133"/>
          </a:xfrm>
          <a:prstGeom prst="rect">
            <a:avLst/>
          </a:prstGeom>
        </p:spPr>
      </p:pic>
    </p:spTree>
    <p:extLst>
      <p:ext uri="{BB962C8B-B14F-4D97-AF65-F5344CB8AC3E}">
        <p14:creationId xmlns:p14="http://schemas.microsoft.com/office/powerpoint/2010/main" val="32764671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6" name="Rectangle 5"/>
          <p:cNvSpPr/>
          <p:nvPr/>
        </p:nvSpPr>
        <p:spPr>
          <a:xfrm>
            <a:off x="256374" y="6381365"/>
            <a:ext cx="1447832" cy="230832"/>
          </a:xfrm>
          <a:prstGeom prst="rect">
            <a:avLst/>
          </a:prstGeom>
        </p:spPr>
        <p:txBody>
          <a:bodyPr wrap="none">
            <a:spAutoFit/>
          </a:bodyPr>
          <a:lstStyle/>
          <a:p>
            <a:r>
              <a:rPr lang="en-US" sz="900" dirty="0"/>
              <a:t>EYFP YFP-360bp WT-603bp</a:t>
            </a:r>
          </a:p>
        </p:txBody>
      </p:sp>
      <p:sp>
        <p:nvSpPr>
          <p:cNvPr id="5" name="Rectangle 4"/>
          <p:cNvSpPr/>
          <p:nvPr/>
        </p:nvSpPr>
        <p:spPr>
          <a:xfrm>
            <a:off x="0" y="507076"/>
            <a:ext cx="8304415" cy="923330"/>
          </a:xfrm>
          <a:prstGeom prst="rect">
            <a:avLst/>
          </a:prstGeom>
        </p:spPr>
        <p:txBody>
          <a:bodyPr wrap="square">
            <a:spAutoFit/>
          </a:bodyPr>
          <a:lstStyle/>
          <a:p>
            <a:r>
              <a:rPr lang="en-US" dirty="0"/>
              <a:t>3273   3274   3275   7398   7399   7400   7401   7402   7403   7404   7405   9122   9126   9128   H2O </a:t>
            </a:r>
          </a:p>
          <a:p>
            <a:r>
              <a:rPr lang="en-US" dirty="0"/>
              <a:t>F2R WT-410bp flox-450bp</a:t>
            </a:r>
          </a:p>
        </p:txBody>
      </p:sp>
      <p:sp>
        <p:nvSpPr>
          <p:cNvPr id="7" name="TextBox 6"/>
          <p:cNvSpPr txBox="1"/>
          <p:nvPr/>
        </p:nvSpPr>
        <p:spPr>
          <a:xfrm>
            <a:off x="62410" y="146058"/>
            <a:ext cx="949299" cy="369332"/>
          </a:xfrm>
          <a:prstGeom prst="rect">
            <a:avLst/>
          </a:prstGeom>
          <a:noFill/>
        </p:spPr>
        <p:txBody>
          <a:bodyPr wrap="none" rtlCol="0">
            <a:spAutoFit/>
          </a:bodyPr>
          <a:lstStyle/>
          <a:p>
            <a:r>
              <a:rPr lang="en-US" dirty="0"/>
              <a:t>9/19/20</a:t>
            </a:r>
          </a:p>
        </p:txBody>
      </p:sp>
      <p:pic>
        <p:nvPicPr>
          <p:cNvPr id="9" name="Picture 8"/>
          <p:cNvPicPr>
            <a:picLocks noChangeAspect="1"/>
          </p:cNvPicPr>
          <p:nvPr/>
        </p:nvPicPr>
        <p:blipFill>
          <a:blip r:embed="rId2"/>
          <a:stretch>
            <a:fillRect/>
          </a:stretch>
        </p:blipFill>
        <p:spPr>
          <a:xfrm>
            <a:off x="2109648" y="1812883"/>
            <a:ext cx="5695950" cy="476250"/>
          </a:xfrm>
          <a:prstGeom prst="rect">
            <a:avLst/>
          </a:prstGeom>
        </p:spPr>
      </p:pic>
      <p:pic>
        <p:nvPicPr>
          <p:cNvPr id="10" name="Picture 9"/>
          <p:cNvPicPr>
            <a:picLocks noChangeAspect="1"/>
          </p:cNvPicPr>
          <p:nvPr/>
        </p:nvPicPr>
        <p:blipFill>
          <a:blip r:embed="rId3"/>
          <a:stretch>
            <a:fillRect/>
          </a:stretch>
        </p:blipFill>
        <p:spPr>
          <a:xfrm>
            <a:off x="5887559" y="2277339"/>
            <a:ext cx="2590800" cy="847725"/>
          </a:xfrm>
          <a:prstGeom prst="rect">
            <a:avLst/>
          </a:prstGeom>
        </p:spPr>
      </p:pic>
      <p:pic>
        <p:nvPicPr>
          <p:cNvPr id="11" name="Picture 10"/>
          <p:cNvPicPr>
            <a:picLocks noChangeAspect="1"/>
          </p:cNvPicPr>
          <p:nvPr/>
        </p:nvPicPr>
        <p:blipFill rotWithShape="1">
          <a:blip r:embed="rId4"/>
          <a:srcRect l="58122"/>
          <a:stretch/>
        </p:blipFill>
        <p:spPr>
          <a:xfrm>
            <a:off x="1886989" y="2298392"/>
            <a:ext cx="3921529" cy="653899"/>
          </a:xfrm>
          <a:prstGeom prst="rect">
            <a:avLst/>
          </a:prstGeom>
        </p:spPr>
      </p:pic>
      <p:pic>
        <p:nvPicPr>
          <p:cNvPr id="12" name="Picture 11"/>
          <p:cNvPicPr>
            <a:picLocks noChangeAspect="1"/>
          </p:cNvPicPr>
          <p:nvPr/>
        </p:nvPicPr>
        <p:blipFill>
          <a:blip r:embed="rId5"/>
          <a:stretch>
            <a:fillRect/>
          </a:stretch>
        </p:blipFill>
        <p:spPr>
          <a:xfrm>
            <a:off x="2034351" y="3125064"/>
            <a:ext cx="6811347" cy="694289"/>
          </a:xfrm>
          <a:prstGeom prst="rect">
            <a:avLst/>
          </a:prstGeom>
        </p:spPr>
      </p:pic>
    </p:spTree>
    <p:extLst>
      <p:ext uri="{BB962C8B-B14F-4D97-AF65-F5344CB8AC3E}">
        <p14:creationId xmlns:p14="http://schemas.microsoft.com/office/powerpoint/2010/main" val="617429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2765194" y="3943366"/>
            <a:ext cx="4867275" cy="952500"/>
          </a:xfrm>
          <a:prstGeom prst="rect">
            <a:avLst/>
          </a:prstGeom>
        </p:spPr>
      </p:pic>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6" name="Rectangle 5"/>
          <p:cNvSpPr/>
          <p:nvPr/>
        </p:nvSpPr>
        <p:spPr>
          <a:xfrm>
            <a:off x="256374" y="6381365"/>
            <a:ext cx="1447832" cy="230832"/>
          </a:xfrm>
          <a:prstGeom prst="rect">
            <a:avLst/>
          </a:prstGeom>
        </p:spPr>
        <p:txBody>
          <a:bodyPr wrap="none">
            <a:spAutoFit/>
          </a:bodyPr>
          <a:lstStyle/>
          <a:p>
            <a:r>
              <a:rPr lang="en-US" sz="900" dirty="0"/>
              <a:t>EYFP YFP-360bp WT-603bp</a:t>
            </a:r>
          </a:p>
        </p:txBody>
      </p:sp>
      <p:sp>
        <p:nvSpPr>
          <p:cNvPr id="5" name="Rectangle 4"/>
          <p:cNvSpPr/>
          <p:nvPr/>
        </p:nvSpPr>
        <p:spPr>
          <a:xfrm>
            <a:off x="1853739" y="5913391"/>
            <a:ext cx="6858000" cy="646331"/>
          </a:xfrm>
          <a:prstGeom prst="rect">
            <a:avLst/>
          </a:prstGeom>
        </p:spPr>
        <p:txBody>
          <a:bodyPr wrap="square">
            <a:spAutoFit/>
          </a:bodyPr>
          <a:lstStyle/>
          <a:p>
            <a:r>
              <a:rPr lang="en-US" dirty="0"/>
              <a:t>4035   4036   4037   4038   4039   4040   4041   4042   4043   4044   H2O </a:t>
            </a:r>
          </a:p>
          <a:p>
            <a:r>
              <a:rPr lang="en-US" dirty="0"/>
              <a:t>EYFP YFP-360bp WT-603bp</a:t>
            </a:r>
          </a:p>
        </p:txBody>
      </p:sp>
      <p:sp>
        <p:nvSpPr>
          <p:cNvPr id="7" name="TextBox 6"/>
          <p:cNvSpPr txBox="1"/>
          <p:nvPr/>
        </p:nvSpPr>
        <p:spPr>
          <a:xfrm>
            <a:off x="62410" y="146058"/>
            <a:ext cx="949299" cy="369332"/>
          </a:xfrm>
          <a:prstGeom prst="rect">
            <a:avLst/>
          </a:prstGeom>
          <a:noFill/>
        </p:spPr>
        <p:txBody>
          <a:bodyPr wrap="none" rtlCol="0">
            <a:spAutoFit/>
          </a:bodyPr>
          <a:lstStyle/>
          <a:p>
            <a:r>
              <a:rPr lang="en-US" dirty="0"/>
              <a:t>9/30/20</a:t>
            </a:r>
          </a:p>
        </p:txBody>
      </p:sp>
      <p:sp>
        <p:nvSpPr>
          <p:cNvPr id="8" name="Rectangle 7"/>
          <p:cNvSpPr/>
          <p:nvPr/>
        </p:nvSpPr>
        <p:spPr>
          <a:xfrm>
            <a:off x="0" y="493185"/>
            <a:ext cx="4572000" cy="646331"/>
          </a:xfrm>
          <a:prstGeom prst="rect">
            <a:avLst/>
          </a:prstGeom>
        </p:spPr>
        <p:txBody>
          <a:bodyPr>
            <a:spAutoFit/>
          </a:bodyPr>
          <a:lstStyle/>
          <a:p>
            <a:r>
              <a:rPr lang="pt-BR" dirty="0"/>
              <a:t>7406   7407   7408   7409   7410</a:t>
            </a:r>
          </a:p>
          <a:p>
            <a:r>
              <a:rPr lang="en-US" dirty="0"/>
              <a:t>F1R 370bp</a:t>
            </a:r>
          </a:p>
        </p:txBody>
      </p:sp>
      <p:pic>
        <p:nvPicPr>
          <p:cNvPr id="9" name="Picture 8"/>
          <p:cNvPicPr>
            <a:picLocks noChangeAspect="1"/>
          </p:cNvPicPr>
          <p:nvPr/>
        </p:nvPicPr>
        <p:blipFill>
          <a:blip r:embed="rId3"/>
          <a:stretch>
            <a:fillRect/>
          </a:stretch>
        </p:blipFill>
        <p:spPr>
          <a:xfrm>
            <a:off x="5775038" y="1271142"/>
            <a:ext cx="2314575" cy="723900"/>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69458" y="2623095"/>
            <a:ext cx="7172325" cy="714375"/>
          </a:xfrm>
          <a:prstGeom prst="rect">
            <a:avLst/>
          </a:prstGeom>
        </p:spPr>
      </p:pic>
      <p:pic>
        <p:nvPicPr>
          <p:cNvPr id="11" name="Picture 10"/>
          <p:cNvPicPr>
            <a:picLocks noChangeAspect="1"/>
          </p:cNvPicPr>
          <p:nvPr/>
        </p:nvPicPr>
        <p:blipFill rotWithShape="1">
          <a:blip r:embed="rId6"/>
          <a:srcRect l="43811"/>
          <a:stretch/>
        </p:blipFill>
        <p:spPr>
          <a:xfrm>
            <a:off x="537059" y="3337470"/>
            <a:ext cx="6336757" cy="904875"/>
          </a:xfrm>
          <a:prstGeom prst="rect">
            <a:avLst/>
          </a:prstGeom>
        </p:spPr>
      </p:pic>
      <p:pic>
        <p:nvPicPr>
          <p:cNvPr id="12" name="Picture 11"/>
          <p:cNvPicPr>
            <a:picLocks noChangeAspect="1"/>
          </p:cNvPicPr>
          <p:nvPr/>
        </p:nvPicPr>
        <p:blipFill>
          <a:blip r:embed="rId7"/>
          <a:stretch>
            <a:fillRect/>
          </a:stretch>
        </p:blipFill>
        <p:spPr>
          <a:xfrm>
            <a:off x="2060171" y="2015734"/>
            <a:ext cx="5638800" cy="590550"/>
          </a:xfrm>
          <a:prstGeom prst="rect">
            <a:avLst/>
          </a:prstGeom>
        </p:spPr>
      </p:pic>
      <p:pic>
        <p:nvPicPr>
          <p:cNvPr id="14" name="Picture 13"/>
          <p:cNvPicPr>
            <a:picLocks noChangeAspect="1"/>
          </p:cNvPicPr>
          <p:nvPr/>
        </p:nvPicPr>
        <p:blipFill>
          <a:blip r:embed="rId8"/>
          <a:stretch>
            <a:fillRect/>
          </a:stretch>
        </p:blipFill>
        <p:spPr>
          <a:xfrm>
            <a:off x="2765194" y="4865117"/>
            <a:ext cx="4448175" cy="971550"/>
          </a:xfrm>
          <a:prstGeom prst="rect">
            <a:avLst/>
          </a:prstGeom>
        </p:spPr>
      </p:pic>
    </p:spTree>
    <p:extLst>
      <p:ext uri="{BB962C8B-B14F-4D97-AF65-F5344CB8AC3E}">
        <p14:creationId xmlns:p14="http://schemas.microsoft.com/office/powerpoint/2010/main" val="140702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6" name="Rectangle 5"/>
          <p:cNvSpPr/>
          <p:nvPr/>
        </p:nvSpPr>
        <p:spPr>
          <a:xfrm>
            <a:off x="256374" y="6381365"/>
            <a:ext cx="1447832" cy="230832"/>
          </a:xfrm>
          <a:prstGeom prst="rect">
            <a:avLst/>
          </a:prstGeom>
        </p:spPr>
        <p:txBody>
          <a:bodyPr wrap="none">
            <a:spAutoFit/>
          </a:bodyPr>
          <a:lstStyle/>
          <a:p>
            <a:r>
              <a:rPr lang="en-US" sz="900" dirty="0"/>
              <a:t>EYFP YFP-360bp WT-603bp</a:t>
            </a:r>
          </a:p>
        </p:txBody>
      </p:sp>
      <p:pic>
        <p:nvPicPr>
          <p:cNvPr id="5" name="Picture 4"/>
          <p:cNvPicPr>
            <a:picLocks noChangeAspect="1"/>
          </p:cNvPicPr>
          <p:nvPr/>
        </p:nvPicPr>
        <p:blipFill>
          <a:blip r:embed="rId2"/>
          <a:stretch>
            <a:fillRect/>
          </a:stretch>
        </p:blipFill>
        <p:spPr>
          <a:xfrm>
            <a:off x="2386012" y="3117353"/>
            <a:ext cx="1628775" cy="695325"/>
          </a:xfrm>
          <a:prstGeom prst="rect">
            <a:avLst/>
          </a:prstGeom>
        </p:spPr>
      </p:pic>
      <p:sp>
        <p:nvSpPr>
          <p:cNvPr id="7" name="Rectangle 6"/>
          <p:cNvSpPr/>
          <p:nvPr/>
        </p:nvSpPr>
        <p:spPr>
          <a:xfrm>
            <a:off x="814387" y="1437793"/>
            <a:ext cx="7930602" cy="646331"/>
          </a:xfrm>
          <a:prstGeom prst="rect">
            <a:avLst/>
          </a:prstGeom>
        </p:spPr>
        <p:txBody>
          <a:bodyPr wrap="square">
            <a:spAutoFit/>
          </a:bodyPr>
          <a:lstStyle/>
          <a:p>
            <a:r>
              <a:rPr lang="en-US" dirty="0"/>
              <a:t>2659   2660    7411    9185   9186   9187   9188   9189   9190   9191   9192   H2O</a:t>
            </a:r>
          </a:p>
          <a:p>
            <a:r>
              <a:rPr lang="en-US" dirty="0"/>
              <a:t>Tie2-Cre 250bp Int. 324bp</a:t>
            </a:r>
          </a:p>
        </p:txBody>
      </p:sp>
      <p:sp>
        <p:nvSpPr>
          <p:cNvPr id="9" name="TextBox 8"/>
          <p:cNvSpPr txBox="1"/>
          <p:nvPr/>
        </p:nvSpPr>
        <p:spPr>
          <a:xfrm>
            <a:off x="62410" y="146058"/>
            <a:ext cx="949299" cy="369332"/>
          </a:xfrm>
          <a:prstGeom prst="rect">
            <a:avLst/>
          </a:prstGeom>
          <a:noFill/>
        </p:spPr>
        <p:txBody>
          <a:bodyPr wrap="none" rtlCol="0">
            <a:spAutoFit/>
          </a:bodyPr>
          <a:lstStyle/>
          <a:p>
            <a:r>
              <a:rPr lang="en-US" dirty="0"/>
              <a:t>10/9/20</a:t>
            </a:r>
          </a:p>
        </p:txBody>
      </p:sp>
      <p:pic>
        <p:nvPicPr>
          <p:cNvPr id="10" name="Picture 9"/>
          <p:cNvPicPr>
            <a:picLocks noChangeAspect="1"/>
          </p:cNvPicPr>
          <p:nvPr/>
        </p:nvPicPr>
        <p:blipFill>
          <a:blip r:embed="rId3"/>
          <a:stretch>
            <a:fillRect/>
          </a:stretch>
        </p:blipFill>
        <p:spPr>
          <a:xfrm>
            <a:off x="1975577" y="2495325"/>
            <a:ext cx="4629150" cy="685800"/>
          </a:xfrm>
          <a:prstGeom prst="rect">
            <a:avLst/>
          </a:prstGeom>
        </p:spPr>
      </p:pic>
      <p:pic>
        <p:nvPicPr>
          <p:cNvPr id="11" name="Picture 10"/>
          <p:cNvPicPr>
            <a:picLocks noChangeAspect="1"/>
          </p:cNvPicPr>
          <p:nvPr/>
        </p:nvPicPr>
        <p:blipFill>
          <a:blip r:embed="rId4"/>
          <a:stretch>
            <a:fillRect/>
          </a:stretch>
        </p:blipFill>
        <p:spPr>
          <a:xfrm>
            <a:off x="2089877" y="3812678"/>
            <a:ext cx="4514850" cy="685800"/>
          </a:xfrm>
          <a:prstGeom prst="rect">
            <a:avLst/>
          </a:prstGeom>
        </p:spPr>
      </p:pic>
    </p:spTree>
    <p:extLst>
      <p:ext uri="{BB962C8B-B14F-4D97-AF65-F5344CB8AC3E}">
        <p14:creationId xmlns:p14="http://schemas.microsoft.com/office/powerpoint/2010/main" val="1044059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4973291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6" name="Rectangle 5"/>
          <p:cNvSpPr/>
          <p:nvPr/>
        </p:nvSpPr>
        <p:spPr>
          <a:xfrm>
            <a:off x="256374" y="6381365"/>
            <a:ext cx="1447832" cy="230832"/>
          </a:xfrm>
          <a:prstGeom prst="rect">
            <a:avLst/>
          </a:prstGeom>
        </p:spPr>
        <p:txBody>
          <a:bodyPr wrap="none">
            <a:spAutoFit/>
          </a:bodyPr>
          <a:lstStyle/>
          <a:p>
            <a:r>
              <a:rPr lang="en-US" sz="900" dirty="0"/>
              <a:t>EYFP YFP-360bp WT-603bp</a:t>
            </a:r>
          </a:p>
        </p:txBody>
      </p:sp>
      <p:sp>
        <p:nvSpPr>
          <p:cNvPr id="5" name="Rectangle 4"/>
          <p:cNvSpPr/>
          <p:nvPr/>
        </p:nvSpPr>
        <p:spPr>
          <a:xfrm>
            <a:off x="0" y="739524"/>
            <a:ext cx="7705898" cy="646331"/>
          </a:xfrm>
          <a:prstGeom prst="rect">
            <a:avLst/>
          </a:prstGeom>
        </p:spPr>
        <p:txBody>
          <a:bodyPr wrap="square">
            <a:spAutoFit/>
          </a:bodyPr>
          <a:lstStyle/>
          <a:p>
            <a:r>
              <a:rPr lang="en-US" dirty="0"/>
              <a:t>7412   7413   7414   7415   7416   7417   7418   H2O</a:t>
            </a:r>
          </a:p>
          <a:p>
            <a:r>
              <a:rPr lang="en-US" dirty="0"/>
              <a:t>Tie2-Cre 250bp Int. 324bp</a:t>
            </a:r>
          </a:p>
        </p:txBody>
      </p:sp>
      <p:sp>
        <p:nvSpPr>
          <p:cNvPr id="7" name="Rectangle 6"/>
          <p:cNvSpPr/>
          <p:nvPr/>
        </p:nvSpPr>
        <p:spPr>
          <a:xfrm>
            <a:off x="133003" y="5102323"/>
            <a:ext cx="4572000" cy="646331"/>
          </a:xfrm>
          <a:prstGeom prst="rect">
            <a:avLst/>
          </a:prstGeom>
        </p:spPr>
        <p:txBody>
          <a:bodyPr>
            <a:spAutoFit/>
          </a:bodyPr>
          <a:lstStyle/>
          <a:p>
            <a:r>
              <a:rPr lang="en-US" dirty="0"/>
              <a:t>4035   4036   4037   WT  H2O</a:t>
            </a:r>
          </a:p>
          <a:p>
            <a:r>
              <a:rPr lang="en-US" dirty="0"/>
              <a:t>EYFP WT-360bp flox-603bp</a:t>
            </a:r>
          </a:p>
        </p:txBody>
      </p:sp>
      <p:sp>
        <p:nvSpPr>
          <p:cNvPr id="8" name="TextBox 7"/>
          <p:cNvSpPr txBox="1"/>
          <p:nvPr/>
        </p:nvSpPr>
        <p:spPr>
          <a:xfrm>
            <a:off x="62410" y="146058"/>
            <a:ext cx="949299" cy="369332"/>
          </a:xfrm>
          <a:prstGeom prst="rect">
            <a:avLst/>
          </a:prstGeom>
          <a:noFill/>
        </p:spPr>
        <p:txBody>
          <a:bodyPr wrap="none" rtlCol="0">
            <a:spAutoFit/>
          </a:bodyPr>
          <a:lstStyle/>
          <a:p>
            <a:r>
              <a:rPr lang="en-US" dirty="0"/>
              <a:t>11/2/20</a:t>
            </a:r>
          </a:p>
        </p:txBody>
      </p:sp>
      <p:pic>
        <p:nvPicPr>
          <p:cNvPr id="9" name="Picture 8"/>
          <p:cNvPicPr>
            <a:picLocks noChangeAspect="1"/>
          </p:cNvPicPr>
          <p:nvPr/>
        </p:nvPicPr>
        <p:blipFill>
          <a:blip r:embed="rId2"/>
          <a:stretch>
            <a:fillRect/>
          </a:stretch>
        </p:blipFill>
        <p:spPr>
          <a:xfrm>
            <a:off x="256374" y="4125044"/>
            <a:ext cx="2114550" cy="904875"/>
          </a:xfrm>
          <a:prstGeom prst="rect">
            <a:avLst/>
          </a:prstGeom>
        </p:spPr>
      </p:pic>
      <p:pic>
        <p:nvPicPr>
          <p:cNvPr id="10" name="Picture 9"/>
          <p:cNvPicPr>
            <a:picLocks noChangeAspect="1"/>
          </p:cNvPicPr>
          <p:nvPr/>
        </p:nvPicPr>
        <p:blipFill>
          <a:blip r:embed="rId3"/>
          <a:stretch>
            <a:fillRect/>
          </a:stretch>
        </p:blipFill>
        <p:spPr>
          <a:xfrm>
            <a:off x="595569" y="3046689"/>
            <a:ext cx="7239000" cy="762000"/>
          </a:xfrm>
          <a:prstGeom prst="rect">
            <a:avLst/>
          </a:prstGeom>
        </p:spPr>
      </p:pic>
      <p:pic>
        <p:nvPicPr>
          <p:cNvPr id="11" name="Picture 10"/>
          <p:cNvPicPr>
            <a:picLocks noChangeAspect="1"/>
          </p:cNvPicPr>
          <p:nvPr/>
        </p:nvPicPr>
        <p:blipFill>
          <a:blip r:embed="rId4"/>
          <a:stretch>
            <a:fillRect/>
          </a:stretch>
        </p:blipFill>
        <p:spPr>
          <a:xfrm>
            <a:off x="321079" y="2294214"/>
            <a:ext cx="3314700" cy="752475"/>
          </a:xfrm>
          <a:prstGeom prst="rect">
            <a:avLst/>
          </a:prstGeom>
        </p:spPr>
      </p:pic>
      <p:pic>
        <p:nvPicPr>
          <p:cNvPr id="12" name="Picture 11"/>
          <p:cNvPicPr>
            <a:picLocks noChangeAspect="1"/>
          </p:cNvPicPr>
          <p:nvPr/>
        </p:nvPicPr>
        <p:blipFill>
          <a:blip r:embed="rId5"/>
          <a:stretch>
            <a:fillRect/>
          </a:stretch>
        </p:blipFill>
        <p:spPr>
          <a:xfrm>
            <a:off x="595569" y="1607113"/>
            <a:ext cx="3076575" cy="685800"/>
          </a:xfrm>
          <a:prstGeom prst="rect">
            <a:avLst/>
          </a:prstGeom>
        </p:spPr>
      </p:pic>
    </p:spTree>
    <p:extLst>
      <p:ext uri="{BB962C8B-B14F-4D97-AF65-F5344CB8AC3E}">
        <p14:creationId xmlns:p14="http://schemas.microsoft.com/office/powerpoint/2010/main" val="2729438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6" name="Rectangle 5"/>
          <p:cNvSpPr/>
          <p:nvPr/>
        </p:nvSpPr>
        <p:spPr>
          <a:xfrm>
            <a:off x="256374" y="6381365"/>
            <a:ext cx="1447832" cy="230832"/>
          </a:xfrm>
          <a:prstGeom prst="rect">
            <a:avLst/>
          </a:prstGeom>
        </p:spPr>
        <p:txBody>
          <a:bodyPr wrap="none">
            <a:spAutoFit/>
          </a:bodyPr>
          <a:lstStyle/>
          <a:p>
            <a:r>
              <a:rPr lang="en-US" sz="900" dirty="0"/>
              <a:t>EYFP YFP-360bp WT-603bp</a:t>
            </a:r>
          </a:p>
        </p:txBody>
      </p:sp>
      <p:sp>
        <p:nvSpPr>
          <p:cNvPr id="7" name="TextBox 6"/>
          <p:cNvSpPr txBox="1"/>
          <p:nvPr/>
        </p:nvSpPr>
        <p:spPr>
          <a:xfrm>
            <a:off x="62410" y="146058"/>
            <a:ext cx="949299" cy="369332"/>
          </a:xfrm>
          <a:prstGeom prst="rect">
            <a:avLst/>
          </a:prstGeom>
          <a:noFill/>
        </p:spPr>
        <p:txBody>
          <a:bodyPr wrap="none" rtlCol="0">
            <a:spAutoFit/>
          </a:bodyPr>
          <a:lstStyle/>
          <a:p>
            <a:r>
              <a:rPr lang="en-US" dirty="0"/>
              <a:t>11/5/20</a:t>
            </a:r>
          </a:p>
        </p:txBody>
      </p:sp>
      <p:sp>
        <p:nvSpPr>
          <p:cNvPr id="8" name="Rectangle 7"/>
          <p:cNvSpPr/>
          <p:nvPr/>
        </p:nvSpPr>
        <p:spPr>
          <a:xfrm>
            <a:off x="256374" y="914401"/>
            <a:ext cx="8545484" cy="923330"/>
          </a:xfrm>
          <a:prstGeom prst="rect">
            <a:avLst/>
          </a:prstGeom>
        </p:spPr>
        <p:txBody>
          <a:bodyPr wrap="square">
            <a:spAutoFit/>
          </a:bodyPr>
          <a:lstStyle/>
          <a:p>
            <a:r>
              <a:rPr lang="en-US" dirty="0"/>
              <a:t>3276   3277   3278   7419   7420   7421   7422   7423   9188   9204   9205   9206   9207   9208   H2O</a:t>
            </a:r>
          </a:p>
          <a:p>
            <a:r>
              <a:rPr lang="en-US" dirty="0"/>
              <a:t>F2R WT-410bp flox-450bp</a:t>
            </a:r>
          </a:p>
        </p:txBody>
      </p:sp>
      <p:pic>
        <p:nvPicPr>
          <p:cNvPr id="5" name="Picture 4"/>
          <p:cNvPicPr>
            <a:picLocks noChangeAspect="1"/>
          </p:cNvPicPr>
          <p:nvPr/>
        </p:nvPicPr>
        <p:blipFill>
          <a:blip r:embed="rId2"/>
          <a:stretch>
            <a:fillRect/>
          </a:stretch>
        </p:blipFill>
        <p:spPr>
          <a:xfrm>
            <a:off x="1493450" y="3567415"/>
            <a:ext cx="5981700" cy="733425"/>
          </a:xfrm>
          <a:prstGeom prst="rect">
            <a:avLst/>
          </a:prstGeom>
        </p:spPr>
      </p:pic>
      <p:pic>
        <p:nvPicPr>
          <p:cNvPr id="9" name="Picture 8"/>
          <p:cNvPicPr>
            <a:picLocks noChangeAspect="1"/>
          </p:cNvPicPr>
          <p:nvPr/>
        </p:nvPicPr>
        <p:blipFill>
          <a:blip r:embed="rId3"/>
          <a:stretch>
            <a:fillRect/>
          </a:stretch>
        </p:blipFill>
        <p:spPr>
          <a:xfrm>
            <a:off x="2969825" y="2115885"/>
            <a:ext cx="4505325" cy="857250"/>
          </a:xfrm>
          <a:prstGeom prst="rect">
            <a:avLst/>
          </a:prstGeom>
        </p:spPr>
      </p:pic>
      <p:pic>
        <p:nvPicPr>
          <p:cNvPr id="10" name="Picture 9"/>
          <p:cNvPicPr>
            <a:picLocks noChangeAspect="1"/>
          </p:cNvPicPr>
          <p:nvPr/>
        </p:nvPicPr>
        <p:blipFill>
          <a:blip r:embed="rId4"/>
          <a:stretch>
            <a:fillRect/>
          </a:stretch>
        </p:blipFill>
        <p:spPr>
          <a:xfrm>
            <a:off x="794558" y="2973117"/>
            <a:ext cx="4495800" cy="628650"/>
          </a:xfrm>
          <a:prstGeom prst="rect">
            <a:avLst/>
          </a:prstGeom>
        </p:spPr>
      </p:pic>
    </p:spTree>
    <p:extLst>
      <p:ext uri="{BB962C8B-B14F-4D97-AF65-F5344CB8AC3E}">
        <p14:creationId xmlns:p14="http://schemas.microsoft.com/office/powerpoint/2010/main" val="42500008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6" name="Rectangle 5"/>
          <p:cNvSpPr/>
          <p:nvPr/>
        </p:nvSpPr>
        <p:spPr>
          <a:xfrm>
            <a:off x="256374" y="6381365"/>
            <a:ext cx="1447832" cy="230832"/>
          </a:xfrm>
          <a:prstGeom prst="rect">
            <a:avLst/>
          </a:prstGeom>
        </p:spPr>
        <p:txBody>
          <a:bodyPr wrap="none">
            <a:spAutoFit/>
          </a:bodyPr>
          <a:lstStyle/>
          <a:p>
            <a:r>
              <a:rPr lang="en-US" sz="900" dirty="0"/>
              <a:t>EYFP YFP-360bp WT-603bp</a:t>
            </a:r>
          </a:p>
        </p:txBody>
      </p:sp>
      <p:sp>
        <p:nvSpPr>
          <p:cNvPr id="5" name="Rectangle 4"/>
          <p:cNvSpPr/>
          <p:nvPr/>
        </p:nvSpPr>
        <p:spPr>
          <a:xfrm>
            <a:off x="256374" y="5194657"/>
            <a:ext cx="7241706" cy="646331"/>
          </a:xfrm>
          <a:prstGeom prst="rect">
            <a:avLst/>
          </a:prstGeom>
        </p:spPr>
        <p:txBody>
          <a:bodyPr wrap="square">
            <a:spAutoFit/>
          </a:bodyPr>
          <a:lstStyle/>
          <a:p>
            <a:r>
              <a:rPr lang="en-US" dirty="0"/>
              <a:t>3270   F249   3276   3277   3278   7288   9188   </a:t>
            </a:r>
            <a:r>
              <a:rPr lang="en-US" dirty="0" err="1"/>
              <a:t>fl</a:t>
            </a:r>
            <a:r>
              <a:rPr lang="en-US" dirty="0"/>
              <a:t>/+   H2O</a:t>
            </a:r>
          </a:p>
          <a:p>
            <a:r>
              <a:rPr lang="en-US" dirty="0"/>
              <a:t>F2R WT-410bp flox-450bp</a:t>
            </a:r>
          </a:p>
        </p:txBody>
      </p:sp>
      <p:sp>
        <p:nvSpPr>
          <p:cNvPr id="7" name="Rectangle 6"/>
          <p:cNvSpPr/>
          <p:nvPr/>
        </p:nvSpPr>
        <p:spPr>
          <a:xfrm>
            <a:off x="256374" y="614833"/>
            <a:ext cx="8821124" cy="646331"/>
          </a:xfrm>
          <a:prstGeom prst="rect">
            <a:avLst/>
          </a:prstGeom>
        </p:spPr>
        <p:txBody>
          <a:bodyPr wrap="square">
            <a:spAutoFit/>
          </a:bodyPr>
          <a:lstStyle/>
          <a:p>
            <a:r>
              <a:rPr lang="en-US" dirty="0"/>
              <a:t>7288   7419   7420   7421   7422   7423   9204   9205   9206   9207   9208   Tie2    H2O</a:t>
            </a:r>
          </a:p>
          <a:p>
            <a:r>
              <a:rPr lang="en-US" dirty="0"/>
              <a:t>Tie2-Cre 250bp Int. 324bp</a:t>
            </a:r>
          </a:p>
        </p:txBody>
      </p:sp>
      <p:sp>
        <p:nvSpPr>
          <p:cNvPr id="8" name="TextBox 7"/>
          <p:cNvSpPr txBox="1"/>
          <p:nvPr/>
        </p:nvSpPr>
        <p:spPr>
          <a:xfrm>
            <a:off x="62410" y="146058"/>
            <a:ext cx="1066318" cy="369332"/>
          </a:xfrm>
          <a:prstGeom prst="rect">
            <a:avLst/>
          </a:prstGeom>
          <a:noFill/>
        </p:spPr>
        <p:txBody>
          <a:bodyPr wrap="none" rtlCol="0">
            <a:spAutoFit/>
          </a:bodyPr>
          <a:lstStyle/>
          <a:p>
            <a:r>
              <a:rPr lang="en-US" dirty="0"/>
              <a:t>11/10/20</a:t>
            </a:r>
          </a:p>
        </p:txBody>
      </p:sp>
      <p:pic>
        <p:nvPicPr>
          <p:cNvPr id="9" name="Picture 8"/>
          <p:cNvPicPr>
            <a:picLocks noChangeAspect="1"/>
          </p:cNvPicPr>
          <p:nvPr/>
        </p:nvPicPr>
        <p:blipFill>
          <a:blip r:embed="rId2"/>
          <a:stretch>
            <a:fillRect/>
          </a:stretch>
        </p:blipFill>
        <p:spPr>
          <a:xfrm>
            <a:off x="256374" y="2649498"/>
            <a:ext cx="4143375" cy="657225"/>
          </a:xfrm>
          <a:prstGeom prst="rect">
            <a:avLst/>
          </a:prstGeom>
        </p:spPr>
      </p:pic>
      <p:pic>
        <p:nvPicPr>
          <p:cNvPr id="10" name="Picture 9"/>
          <p:cNvPicPr>
            <a:picLocks noChangeAspect="1"/>
          </p:cNvPicPr>
          <p:nvPr/>
        </p:nvPicPr>
        <p:blipFill>
          <a:blip r:embed="rId3"/>
          <a:stretch>
            <a:fillRect/>
          </a:stretch>
        </p:blipFill>
        <p:spPr>
          <a:xfrm>
            <a:off x="2940713" y="1771743"/>
            <a:ext cx="5191125" cy="866775"/>
          </a:xfrm>
          <a:prstGeom prst="rect">
            <a:avLst/>
          </a:prstGeom>
        </p:spPr>
      </p:pic>
      <p:pic>
        <p:nvPicPr>
          <p:cNvPr id="11" name="Picture 10"/>
          <p:cNvPicPr>
            <a:picLocks noChangeAspect="1"/>
          </p:cNvPicPr>
          <p:nvPr/>
        </p:nvPicPr>
        <p:blipFill>
          <a:blip r:embed="rId4"/>
          <a:stretch>
            <a:fillRect/>
          </a:stretch>
        </p:blipFill>
        <p:spPr>
          <a:xfrm>
            <a:off x="1339301" y="3263417"/>
            <a:ext cx="3838575" cy="781050"/>
          </a:xfrm>
          <a:prstGeom prst="rect">
            <a:avLst/>
          </a:prstGeom>
        </p:spPr>
      </p:pic>
      <p:cxnSp>
        <p:nvCxnSpPr>
          <p:cNvPr id="13" name="Straight Arrow Connector 12"/>
          <p:cNvCxnSpPr/>
          <p:nvPr/>
        </p:nvCxnSpPr>
        <p:spPr>
          <a:xfrm flipH="1" flipV="1">
            <a:off x="3416532" y="3889639"/>
            <a:ext cx="8312" cy="291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18262" y="4397433"/>
            <a:ext cx="3203121" cy="369332"/>
          </a:xfrm>
          <a:prstGeom prst="rect">
            <a:avLst/>
          </a:prstGeom>
          <a:noFill/>
        </p:spPr>
        <p:txBody>
          <a:bodyPr wrap="none" rtlCol="0">
            <a:spAutoFit/>
          </a:bodyPr>
          <a:lstStyle/>
          <a:p>
            <a:r>
              <a:rPr lang="en-US" dirty="0"/>
              <a:t>This is not 7288, should be 7281</a:t>
            </a:r>
          </a:p>
        </p:txBody>
      </p:sp>
    </p:spTree>
    <p:extLst>
      <p:ext uri="{BB962C8B-B14F-4D97-AF65-F5344CB8AC3E}">
        <p14:creationId xmlns:p14="http://schemas.microsoft.com/office/powerpoint/2010/main" val="618975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6" name="Rectangle 5"/>
          <p:cNvSpPr/>
          <p:nvPr/>
        </p:nvSpPr>
        <p:spPr>
          <a:xfrm>
            <a:off x="256374" y="6381365"/>
            <a:ext cx="1447832" cy="230832"/>
          </a:xfrm>
          <a:prstGeom prst="rect">
            <a:avLst/>
          </a:prstGeom>
        </p:spPr>
        <p:txBody>
          <a:bodyPr wrap="none">
            <a:spAutoFit/>
          </a:bodyPr>
          <a:lstStyle/>
          <a:p>
            <a:r>
              <a:rPr lang="en-US" sz="900" dirty="0"/>
              <a:t>EYFP YFP-360bp WT-603bp</a:t>
            </a:r>
          </a:p>
        </p:txBody>
      </p:sp>
      <p:sp>
        <p:nvSpPr>
          <p:cNvPr id="7" name="TextBox 6"/>
          <p:cNvSpPr txBox="1"/>
          <p:nvPr/>
        </p:nvSpPr>
        <p:spPr>
          <a:xfrm>
            <a:off x="62410" y="146058"/>
            <a:ext cx="1066318" cy="369332"/>
          </a:xfrm>
          <a:prstGeom prst="rect">
            <a:avLst/>
          </a:prstGeom>
          <a:noFill/>
        </p:spPr>
        <p:txBody>
          <a:bodyPr wrap="none" rtlCol="0">
            <a:spAutoFit/>
          </a:bodyPr>
          <a:lstStyle/>
          <a:p>
            <a:r>
              <a:rPr lang="en-US" dirty="0"/>
              <a:t>12/21/20</a:t>
            </a:r>
          </a:p>
        </p:txBody>
      </p:sp>
      <p:sp>
        <p:nvSpPr>
          <p:cNvPr id="5" name="Rectangle 4"/>
          <p:cNvSpPr/>
          <p:nvPr/>
        </p:nvSpPr>
        <p:spPr>
          <a:xfrm>
            <a:off x="0" y="557524"/>
            <a:ext cx="9144000" cy="923330"/>
          </a:xfrm>
          <a:prstGeom prst="rect">
            <a:avLst/>
          </a:prstGeom>
        </p:spPr>
        <p:txBody>
          <a:bodyPr wrap="square">
            <a:spAutoFit/>
          </a:bodyPr>
          <a:lstStyle/>
          <a:p>
            <a:r>
              <a:rPr lang="en-US" dirty="0"/>
              <a:t>4048   4049   4050   4051   4052   4053   4054   4055   4056   4057   4058   4059   4060   4061   4062   4063   4064   4065   4066   4067   4068   4069   4070   4071   4072   4073   4074   H2O </a:t>
            </a:r>
          </a:p>
          <a:p>
            <a:r>
              <a:rPr lang="en-US" dirty="0"/>
              <a:t>EYFP YFP-360bp WT-603bp</a:t>
            </a:r>
          </a:p>
        </p:txBody>
      </p:sp>
      <p:sp>
        <p:nvSpPr>
          <p:cNvPr id="8" name="Rectangle 7"/>
          <p:cNvSpPr/>
          <p:nvPr/>
        </p:nvSpPr>
        <p:spPr>
          <a:xfrm>
            <a:off x="0" y="3541222"/>
            <a:ext cx="9144000" cy="1200329"/>
          </a:xfrm>
          <a:prstGeom prst="rect">
            <a:avLst/>
          </a:prstGeom>
        </p:spPr>
        <p:txBody>
          <a:bodyPr wrap="square">
            <a:spAutoFit/>
          </a:bodyPr>
          <a:lstStyle/>
          <a:p>
            <a:r>
              <a:rPr lang="en-US" dirty="0"/>
              <a:t>9209   9210   9211   9212   9213   9214   9215   9216   9217   9218   9219   9220   9221   9222   9223   9224   9225   F293   F294   F295   F296   F297   F298   F299    F300   F301   F302   F303   F305   F306   F307   F310   F311   F312    F313   F314   H2O</a:t>
            </a:r>
          </a:p>
          <a:p>
            <a:r>
              <a:rPr lang="en-US" dirty="0"/>
              <a:t>F2R WT-410bp flox-450bp</a:t>
            </a:r>
          </a:p>
        </p:txBody>
      </p:sp>
      <p:pic>
        <p:nvPicPr>
          <p:cNvPr id="9" name="Picture 8"/>
          <p:cNvPicPr>
            <a:picLocks noChangeAspect="1"/>
          </p:cNvPicPr>
          <p:nvPr/>
        </p:nvPicPr>
        <p:blipFill>
          <a:blip r:embed="rId2"/>
          <a:stretch>
            <a:fillRect/>
          </a:stretch>
        </p:blipFill>
        <p:spPr>
          <a:xfrm>
            <a:off x="-2654185" y="4727054"/>
            <a:ext cx="11010900" cy="762000"/>
          </a:xfrm>
          <a:prstGeom prst="rect">
            <a:avLst/>
          </a:prstGeom>
        </p:spPr>
      </p:pic>
      <p:pic>
        <p:nvPicPr>
          <p:cNvPr id="10" name="Picture 9"/>
          <p:cNvPicPr>
            <a:picLocks noChangeAspect="1"/>
          </p:cNvPicPr>
          <p:nvPr/>
        </p:nvPicPr>
        <p:blipFill>
          <a:blip r:embed="rId3"/>
          <a:stretch>
            <a:fillRect/>
          </a:stretch>
        </p:blipFill>
        <p:spPr>
          <a:xfrm>
            <a:off x="2184429" y="5595464"/>
            <a:ext cx="4143375" cy="733425"/>
          </a:xfrm>
          <a:prstGeom prst="rect">
            <a:avLst/>
          </a:prstGeom>
        </p:spPr>
      </p:pic>
      <p:pic>
        <p:nvPicPr>
          <p:cNvPr id="11" name="Picture 10"/>
          <p:cNvPicPr>
            <a:picLocks noChangeAspect="1"/>
          </p:cNvPicPr>
          <p:nvPr/>
        </p:nvPicPr>
        <p:blipFill>
          <a:blip r:embed="rId4"/>
          <a:stretch>
            <a:fillRect/>
          </a:stretch>
        </p:blipFill>
        <p:spPr>
          <a:xfrm>
            <a:off x="0" y="1480854"/>
            <a:ext cx="9052443" cy="967074"/>
          </a:xfrm>
          <a:prstGeom prst="rect">
            <a:avLst/>
          </a:prstGeom>
        </p:spPr>
      </p:pic>
      <p:pic>
        <p:nvPicPr>
          <p:cNvPr id="12" name="Picture 11"/>
          <p:cNvPicPr>
            <a:picLocks noChangeAspect="1"/>
          </p:cNvPicPr>
          <p:nvPr/>
        </p:nvPicPr>
        <p:blipFill>
          <a:blip r:embed="rId5"/>
          <a:stretch>
            <a:fillRect/>
          </a:stretch>
        </p:blipFill>
        <p:spPr>
          <a:xfrm>
            <a:off x="-6652" y="2544813"/>
            <a:ext cx="9084150" cy="824391"/>
          </a:xfrm>
          <a:prstGeom prst="rect">
            <a:avLst/>
          </a:prstGeom>
        </p:spPr>
      </p:pic>
    </p:spTree>
    <p:extLst>
      <p:ext uri="{BB962C8B-B14F-4D97-AF65-F5344CB8AC3E}">
        <p14:creationId xmlns:p14="http://schemas.microsoft.com/office/powerpoint/2010/main" val="18633435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6" name="Rectangle 5"/>
          <p:cNvSpPr/>
          <p:nvPr/>
        </p:nvSpPr>
        <p:spPr>
          <a:xfrm>
            <a:off x="256374" y="6381365"/>
            <a:ext cx="1447832" cy="230832"/>
          </a:xfrm>
          <a:prstGeom prst="rect">
            <a:avLst/>
          </a:prstGeom>
        </p:spPr>
        <p:txBody>
          <a:bodyPr wrap="none">
            <a:spAutoFit/>
          </a:bodyPr>
          <a:lstStyle/>
          <a:p>
            <a:r>
              <a:rPr lang="en-US" sz="900" dirty="0"/>
              <a:t>EYFP YFP-360bp WT-603bp</a:t>
            </a:r>
          </a:p>
        </p:txBody>
      </p:sp>
      <p:sp>
        <p:nvSpPr>
          <p:cNvPr id="7" name="TextBox 6"/>
          <p:cNvSpPr txBox="1"/>
          <p:nvPr/>
        </p:nvSpPr>
        <p:spPr>
          <a:xfrm>
            <a:off x="62410" y="146058"/>
            <a:ext cx="1066318" cy="369332"/>
          </a:xfrm>
          <a:prstGeom prst="rect">
            <a:avLst/>
          </a:prstGeom>
          <a:noFill/>
        </p:spPr>
        <p:txBody>
          <a:bodyPr wrap="none" rtlCol="0">
            <a:spAutoFit/>
          </a:bodyPr>
          <a:lstStyle/>
          <a:p>
            <a:r>
              <a:rPr lang="en-US" dirty="0"/>
              <a:t>12/24/20</a:t>
            </a:r>
          </a:p>
        </p:txBody>
      </p:sp>
      <p:sp>
        <p:nvSpPr>
          <p:cNvPr id="8" name="Rectangle 7"/>
          <p:cNvSpPr/>
          <p:nvPr/>
        </p:nvSpPr>
        <p:spPr>
          <a:xfrm>
            <a:off x="539279" y="4735740"/>
            <a:ext cx="4572000" cy="646331"/>
          </a:xfrm>
          <a:prstGeom prst="rect">
            <a:avLst/>
          </a:prstGeom>
        </p:spPr>
        <p:txBody>
          <a:bodyPr>
            <a:spAutoFit/>
          </a:bodyPr>
          <a:lstStyle/>
          <a:p>
            <a:r>
              <a:rPr lang="en-US" dirty="0"/>
              <a:t>4075   4076   4077   H2O </a:t>
            </a:r>
          </a:p>
          <a:p>
            <a:r>
              <a:rPr lang="en-US" dirty="0"/>
              <a:t>EYFP YFP-360bp WT-603bp</a:t>
            </a:r>
          </a:p>
        </p:txBody>
      </p:sp>
      <p:sp>
        <p:nvSpPr>
          <p:cNvPr id="9" name="Rectangle 8"/>
          <p:cNvSpPr/>
          <p:nvPr/>
        </p:nvSpPr>
        <p:spPr>
          <a:xfrm>
            <a:off x="0" y="432262"/>
            <a:ext cx="9144000" cy="1477328"/>
          </a:xfrm>
          <a:prstGeom prst="rect">
            <a:avLst/>
          </a:prstGeom>
        </p:spPr>
        <p:txBody>
          <a:bodyPr wrap="square">
            <a:spAutoFit/>
          </a:bodyPr>
          <a:lstStyle/>
          <a:p>
            <a:r>
              <a:rPr lang="en-US" dirty="0"/>
              <a:t>3279   3280   3281   3282   3283   3284   3285   3286   3287   3288   3289   3290   3291   3292   3293   F293   F294   F295  F296   F297   F316   F317   F318  F319   F320   F321   F322   F323   F324  F325   F326   F327   F328  F329   F330   7281   7282   7287   7424   7425   7426   7427   7428   7429   7430   7431   7432   5534   H2O</a:t>
            </a:r>
          </a:p>
          <a:p>
            <a:r>
              <a:rPr lang="en-US" dirty="0"/>
              <a:t>F2R WT-410bp flox-450bp</a:t>
            </a:r>
          </a:p>
        </p:txBody>
      </p:sp>
      <p:pic>
        <p:nvPicPr>
          <p:cNvPr id="10" name="Picture 9"/>
          <p:cNvPicPr>
            <a:picLocks noChangeAspect="1"/>
          </p:cNvPicPr>
          <p:nvPr/>
        </p:nvPicPr>
        <p:blipFill>
          <a:blip r:embed="rId2"/>
          <a:stretch>
            <a:fillRect/>
          </a:stretch>
        </p:blipFill>
        <p:spPr>
          <a:xfrm>
            <a:off x="3702903" y="1875712"/>
            <a:ext cx="5591175" cy="790575"/>
          </a:xfrm>
          <a:prstGeom prst="rect">
            <a:avLst/>
          </a:prstGeom>
        </p:spPr>
      </p:pic>
      <p:pic>
        <p:nvPicPr>
          <p:cNvPr id="11" name="Picture 10"/>
          <p:cNvPicPr>
            <a:picLocks noChangeAspect="1"/>
          </p:cNvPicPr>
          <p:nvPr/>
        </p:nvPicPr>
        <p:blipFill rotWithShape="1">
          <a:blip r:embed="rId3"/>
          <a:srcRect r="43643"/>
          <a:stretch/>
        </p:blipFill>
        <p:spPr>
          <a:xfrm>
            <a:off x="6582099" y="4770327"/>
            <a:ext cx="1774501" cy="972966"/>
          </a:xfrm>
          <a:prstGeom prst="rect">
            <a:avLst/>
          </a:prstGeom>
        </p:spPr>
      </p:pic>
      <p:pic>
        <p:nvPicPr>
          <p:cNvPr id="12" name="Picture 11"/>
          <p:cNvPicPr>
            <a:picLocks noChangeAspect="1"/>
          </p:cNvPicPr>
          <p:nvPr/>
        </p:nvPicPr>
        <p:blipFill>
          <a:blip r:embed="rId4"/>
          <a:stretch>
            <a:fillRect/>
          </a:stretch>
        </p:blipFill>
        <p:spPr>
          <a:xfrm>
            <a:off x="0" y="3875512"/>
            <a:ext cx="9753600" cy="790575"/>
          </a:xfrm>
          <a:prstGeom prst="rect">
            <a:avLst/>
          </a:prstGeom>
        </p:spPr>
      </p:pic>
      <p:pic>
        <p:nvPicPr>
          <p:cNvPr id="13" name="Picture 12"/>
          <p:cNvPicPr>
            <a:picLocks noChangeAspect="1"/>
          </p:cNvPicPr>
          <p:nvPr/>
        </p:nvPicPr>
        <p:blipFill>
          <a:blip r:embed="rId5"/>
          <a:stretch>
            <a:fillRect/>
          </a:stretch>
        </p:blipFill>
        <p:spPr>
          <a:xfrm>
            <a:off x="-61091" y="3249583"/>
            <a:ext cx="9429750" cy="790575"/>
          </a:xfrm>
          <a:prstGeom prst="rect">
            <a:avLst/>
          </a:prstGeom>
        </p:spPr>
      </p:pic>
      <p:pic>
        <p:nvPicPr>
          <p:cNvPr id="14" name="Picture 13"/>
          <p:cNvPicPr>
            <a:picLocks noChangeAspect="1"/>
          </p:cNvPicPr>
          <p:nvPr/>
        </p:nvPicPr>
        <p:blipFill rotWithShape="1">
          <a:blip r:embed="rId6"/>
          <a:srcRect l="48419"/>
          <a:stretch/>
        </p:blipFill>
        <p:spPr>
          <a:xfrm>
            <a:off x="3309465" y="2632409"/>
            <a:ext cx="5668281" cy="574838"/>
          </a:xfrm>
          <a:prstGeom prst="rect">
            <a:avLst/>
          </a:prstGeom>
        </p:spPr>
      </p:pic>
      <p:pic>
        <p:nvPicPr>
          <p:cNvPr id="15" name="Picture 14"/>
          <p:cNvPicPr>
            <a:picLocks noChangeAspect="1"/>
          </p:cNvPicPr>
          <p:nvPr/>
        </p:nvPicPr>
        <p:blipFill>
          <a:blip r:embed="rId7"/>
          <a:stretch>
            <a:fillRect/>
          </a:stretch>
        </p:blipFill>
        <p:spPr>
          <a:xfrm>
            <a:off x="1823476" y="5703878"/>
            <a:ext cx="6575606" cy="677487"/>
          </a:xfrm>
          <a:prstGeom prst="rect">
            <a:avLst/>
          </a:prstGeom>
        </p:spPr>
      </p:pic>
    </p:spTree>
    <p:extLst>
      <p:ext uri="{BB962C8B-B14F-4D97-AF65-F5344CB8AC3E}">
        <p14:creationId xmlns:p14="http://schemas.microsoft.com/office/powerpoint/2010/main" val="8416276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5340346" y="2273405"/>
            <a:ext cx="3888319" cy="963226"/>
          </a:xfrm>
          <a:prstGeom prst="rect">
            <a:avLst/>
          </a:prstGeom>
        </p:spPr>
      </p:pic>
      <p:pic>
        <p:nvPicPr>
          <p:cNvPr id="17" name="Picture 16"/>
          <p:cNvPicPr>
            <a:picLocks noChangeAspect="1"/>
          </p:cNvPicPr>
          <p:nvPr/>
        </p:nvPicPr>
        <p:blipFill>
          <a:blip r:embed="rId3"/>
          <a:stretch>
            <a:fillRect/>
          </a:stretch>
        </p:blipFill>
        <p:spPr>
          <a:xfrm>
            <a:off x="7855467" y="4480072"/>
            <a:ext cx="2463200" cy="835223"/>
          </a:xfrm>
          <a:prstGeom prst="rect">
            <a:avLst/>
          </a:prstGeom>
        </p:spPr>
      </p:pic>
      <p:pic>
        <p:nvPicPr>
          <p:cNvPr id="9" name="Picture 8"/>
          <p:cNvPicPr>
            <a:picLocks noChangeAspect="1"/>
          </p:cNvPicPr>
          <p:nvPr/>
        </p:nvPicPr>
        <p:blipFill>
          <a:blip r:embed="rId4"/>
          <a:stretch>
            <a:fillRect/>
          </a:stretch>
        </p:blipFill>
        <p:spPr>
          <a:xfrm>
            <a:off x="7855467" y="3747612"/>
            <a:ext cx="2205582" cy="495110"/>
          </a:xfrm>
          <a:prstGeom prst="rect">
            <a:avLst/>
          </a:prstGeom>
        </p:spPr>
      </p:pic>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6" name="Rectangle 5"/>
          <p:cNvSpPr/>
          <p:nvPr/>
        </p:nvSpPr>
        <p:spPr>
          <a:xfrm>
            <a:off x="256374" y="6381365"/>
            <a:ext cx="1447832" cy="230832"/>
          </a:xfrm>
          <a:prstGeom prst="rect">
            <a:avLst/>
          </a:prstGeom>
        </p:spPr>
        <p:txBody>
          <a:bodyPr wrap="none">
            <a:spAutoFit/>
          </a:bodyPr>
          <a:lstStyle/>
          <a:p>
            <a:r>
              <a:rPr lang="en-US" sz="900" dirty="0"/>
              <a:t>EYFP YFP-360bp WT-603bp</a:t>
            </a:r>
          </a:p>
        </p:txBody>
      </p:sp>
      <p:sp>
        <p:nvSpPr>
          <p:cNvPr id="5" name="Rectangle 4"/>
          <p:cNvSpPr/>
          <p:nvPr/>
        </p:nvSpPr>
        <p:spPr>
          <a:xfrm>
            <a:off x="0" y="623455"/>
            <a:ext cx="9144000" cy="1200329"/>
          </a:xfrm>
          <a:prstGeom prst="rect">
            <a:avLst/>
          </a:prstGeom>
        </p:spPr>
        <p:txBody>
          <a:bodyPr wrap="square">
            <a:spAutoFit/>
          </a:bodyPr>
          <a:lstStyle/>
          <a:p>
            <a:r>
              <a:rPr lang="en-US" dirty="0"/>
              <a:t>F227   F228  F232   F236   F240   F253   F278  F279   F280   F281   F282   F293   F294   F295  F296   F297   F298   F299    F300   F301  F302   F303   F304   F305   F306   F307  5590   F316   F317   F318  F319   3286   3288   3289   3290   9226   9229   9230   9231   9235   5591   H2O</a:t>
            </a:r>
          </a:p>
          <a:p>
            <a:r>
              <a:rPr lang="en-US" dirty="0"/>
              <a:t>F2R WT-410bp flox-450bp</a:t>
            </a:r>
          </a:p>
        </p:txBody>
      </p:sp>
      <p:sp>
        <p:nvSpPr>
          <p:cNvPr id="7" name="TextBox 6"/>
          <p:cNvSpPr txBox="1"/>
          <p:nvPr/>
        </p:nvSpPr>
        <p:spPr>
          <a:xfrm>
            <a:off x="62410" y="146058"/>
            <a:ext cx="1066318" cy="369332"/>
          </a:xfrm>
          <a:prstGeom prst="rect">
            <a:avLst/>
          </a:prstGeom>
          <a:noFill/>
        </p:spPr>
        <p:txBody>
          <a:bodyPr wrap="none" rtlCol="0">
            <a:spAutoFit/>
          </a:bodyPr>
          <a:lstStyle/>
          <a:p>
            <a:r>
              <a:rPr lang="en-US" dirty="0"/>
              <a:t>12/29/20</a:t>
            </a:r>
          </a:p>
        </p:txBody>
      </p:sp>
      <p:pic>
        <p:nvPicPr>
          <p:cNvPr id="8" name="Picture 7"/>
          <p:cNvPicPr>
            <a:picLocks noChangeAspect="1"/>
          </p:cNvPicPr>
          <p:nvPr/>
        </p:nvPicPr>
        <p:blipFill>
          <a:blip r:embed="rId5"/>
          <a:stretch>
            <a:fillRect/>
          </a:stretch>
        </p:blipFill>
        <p:spPr>
          <a:xfrm>
            <a:off x="63191" y="3745376"/>
            <a:ext cx="7989109" cy="490006"/>
          </a:xfrm>
          <a:prstGeom prst="rect">
            <a:avLst/>
          </a:prstGeom>
        </p:spPr>
      </p:pic>
      <p:pic>
        <p:nvPicPr>
          <p:cNvPr id="10" name="Picture 9"/>
          <p:cNvPicPr>
            <a:picLocks noChangeAspect="1"/>
          </p:cNvPicPr>
          <p:nvPr/>
        </p:nvPicPr>
        <p:blipFill>
          <a:blip r:embed="rId6"/>
          <a:stretch>
            <a:fillRect/>
          </a:stretch>
        </p:blipFill>
        <p:spPr>
          <a:xfrm>
            <a:off x="349308" y="3220585"/>
            <a:ext cx="6042595" cy="503665"/>
          </a:xfrm>
          <a:prstGeom prst="rect">
            <a:avLst/>
          </a:prstGeom>
        </p:spPr>
      </p:pic>
      <p:pic>
        <p:nvPicPr>
          <p:cNvPr id="11" name="Picture 10"/>
          <p:cNvPicPr>
            <a:picLocks noChangeAspect="1"/>
          </p:cNvPicPr>
          <p:nvPr/>
        </p:nvPicPr>
        <p:blipFill>
          <a:blip r:embed="rId7"/>
          <a:stretch>
            <a:fillRect/>
          </a:stretch>
        </p:blipFill>
        <p:spPr>
          <a:xfrm>
            <a:off x="62410" y="4270904"/>
            <a:ext cx="7793057" cy="469139"/>
          </a:xfrm>
          <a:prstGeom prst="rect">
            <a:avLst/>
          </a:prstGeom>
        </p:spPr>
      </p:pic>
      <p:pic>
        <p:nvPicPr>
          <p:cNvPr id="12" name="Picture 11"/>
          <p:cNvPicPr>
            <a:picLocks noChangeAspect="1"/>
          </p:cNvPicPr>
          <p:nvPr/>
        </p:nvPicPr>
        <p:blipFill rotWithShape="1">
          <a:blip r:embed="rId8"/>
          <a:srcRect r="71188"/>
          <a:stretch/>
        </p:blipFill>
        <p:spPr>
          <a:xfrm>
            <a:off x="8133802" y="4280650"/>
            <a:ext cx="1188214" cy="493197"/>
          </a:xfrm>
          <a:prstGeom prst="rect">
            <a:avLst/>
          </a:prstGeom>
        </p:spPr>
      </p:pic>
      <p:pic>
        <p:nvPicPr>
          <p:cNvPr id="13" name="Picture 12"/>
          <p:cNvPicPr>
            <a:picLocks noChangeAspect="1"/>
          </p:cNvPicPr>
          <p:nvPr/>
        </p:nvPicPr>
        <p:blipFill>
          <a:blip r:embed="rId9"/>
          <a:stretch>
            <a:fillRect/>
          </a:stretch>
        </p:blipFill>
        <p:spPr>
          <a:xfrm>
            <a:off x="349308" y="2112082"/>
            <a:ext cx="3070184" cy="560090"/>
          </a:xfrm>
          <a:prstGeom prst="rect">
            <a:avLst/>
          </a:prstGeom>
        </p:spPr>
      </p:pic>
      <p:pic>
        <p:nvPicPr>
          <p:cNvPr id="14" name="Picture 13"/>
          <p:cNvPicPr>
            <a:picLocks noChangeAspect="1"/>
          </p:cNvPicPr>
          <p:nvPr/>
        </p:nvPicPr>
        <p:blipFill>
          <a:blip r:embed="rId10"/>
          <a:stretch>
            <a:fillRect/>
          </a:stretch>
        </p:blipFill>
        <p:spPr>
          <a:xfrm>
            <a:off x="5958381" y="2121512"/>
            <a:ext cx="3752991" cy="510617"/>
          </a:xfrm>
          <a:prstGeom prst="rect">
            <a:avLst/>
          </a:prstGeom>
        </p:spPr>
      </p:pic>
      <p:pic>
        <p:nvPicPr>
          <p:cNvPr id="15" name="Picture 14"/>
          <p:cNvPicPr>
            <a:picLocks noChangeAspect="1"/>
          </p:cNvPicPr>
          <p:nvPr/>
        </p:nvPicPr>
        <p:blipFill>
          <a:blip r:embed="rId11"/>
          <a:stretch>
            <a:fillRect/>
          </a:stretch>
        </p:blipFill>
        <p:spPr>
          <a:xfrm>
            <a:off x="2349442" y="1667923"/>
            <a:ext cx="3823009" cy="468801"/>
          </a:xfrm>
          <a:prstGeom prst="rect">
            <a:avLst/>
          </a:prstGeom>
        </p:spPr>
      </p:pic>
      <p:pic>
        <p:nvPicPr>
          <p:cNvPr id="16" name="Picture 15"/>
          <p:cNvPicPr>
            <a:picLocks noChangeAspect="1"/>
          </p:cNvPicPr>
          <p:nvPr/>
        </p:nvPicPr>
        <p:blipFill>
          <a:blip r:embed="rId12"/>
          <a:stretch>
            <a:fillRect/>
          </a:stretch>
        </p:blipFill>
        <p:spPr>
          <a:xfrm>
            <a:off x="62411" y="4723264"/>
            <a:ext cx="7793056" cy="552097"/>
          </a:xfrm>
          <a:prstGeom prst="rect">
            <a:avLst/>
          </a:prstGeom>
        </p:spPr>
      </p:pic>
      <p:pic>
        <p:nvPicPr>
          <p:cNvPr id="18" name="Picture 17"/>
          <p:cNvPicPr>
            <a:picLocks noChangeAspect="1"/>
          </p:cNvPicPr>
          <p:nvPr/>
        </p:nvPicPr>
        <p:blipFill>
          <a:blip r:embed="rId13"/>
          <a:stretch>
            <a:fillRect/>
          </a:stretch>
        </p:blipFill>
        <p:spPr>
          <a:xfrm>
            <a:off x="256374" y="5296026"/>
            <a:ext cx="5365493" cy="592202"/>
          </a:xfrm>
          <a:prstGeom prst="rect">
            <a:avLst/>
          </a:prstGeom>
        </p:spPr>
      </p:pic>
    </p:spTree>
    <p:extLst>
      <p:ext uri="{BB962C8B-B14F-4D97-AF65-F5344CB8AC3E}">
        <p14:creationId xmlns:p14="http://schemas.microsoft.com/office/powerpoint/2010/main" val="8211909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6" name="Rectangle 5"/>
          <p:cNvSpPr/>
          <p:nvPr/>
        </p:nvSpPr>
        <p:spPr>
          <a:xfrm>
            <a:off x="256374" y="6381365"/>
            <a:ext cx="1447832" cy="230832"/>
          </a:xfrm>
          <a:prstGeom prst="rect">
            <a:avLst/>
          </a:prstGeom>
        </p:spPr>
        <p:txBody>
          <a:bodyPr wrap="none">
            <a:spAutoFit/>
          </a:bodyPr>
          <a:lstStyle/>
          <a:p>
            <a:r>
              <a:rPr lang="en-US" sz="900" dirty="0"/>
              <a:t>EYFP YFP-360bp WT-603bp</a:t>
            </a:r>
          </a:p>
        </p:txBody>
      </p:sp>
      <p:sp>
        <p:nvSpPr>
          <p:cNvPr id="7" name="TextBox 6"/>
          <p:cNvSpPr txBox="1"/>
          <p:nvPr/>
        </p:nvSpPr>
        <p:spPr>
          <a:xfrm>
            <a:off x="62410" y="146058"/>
            <a:ext cx="949299" cy="369332"/>
          </a:xfrm>
          <a:prstGeom prst="rect">
            <a:avLst/>
          </a:prstGeom>
          <a:noFill/>
        </p:spPr>
        <p:txBody>
          <a:bodyPr wrap="none" rtlCol="0">
            <a:spAutoFit/>
          </a:bodyPr>
          <a:lstStyle/>
          <a:p>
            <a:r>
              <a:rPr lang="en-US" dirty="0"/>
              <a:t>1/27/21</a:t>
            </a:r>
          </a:p>
        </p:txBody>
      </p:sp>
      <p:sp>
        <p:nvSpPr>
          <p:cNvPr id="5" name="Rectangle 4"/>
          <p:cNvSpPr/>
          <p:nvPr/>
        </p:nvSpPr>
        <p:spPr>
          <a:xfrm>
            <a:off x="0" y="415636"/>
            <a:ext cx="9144000" cy="923330"/>
          </a:xfrm>
          <a:prstGeom prst="rect">
            <a:avLst/>
          </a:prstGeom>
        </p:spPr>
        <p:txBody>
          <a:bodyPr wrap="square">
            <a:spAutoFit/>
          </a:bodyPr>
          <a:lstStyle/>
          <a:p>
            <a:r>
              <a:rPr lang="en-US" dirty="0"/>
              <a:t>F338   F339   F348  F349   F350   F351   F352   F353  F354   9064   9067   9239   9240   9241   9242   9243   9244   9245   9246   9247   9248   9249   9250   9253   9255   9256   9257   9258   H2O</a:t>
            </a:r>
          </a:p>
          <a:p>
            <a:r>
              <a:rPr lang="en-US" dirty="0"/>
              <a:t>F2R WT-410bp flox-450bp</a:t>
            </a:r>
          </a:p>
        </p:txBody>
      </p:sp>
      <p:sp>
        <p:nvSpPr>
          <p:cNvPr id="8" name="Rectangle 7"/>
          <p:cNvSpPr/>
          <p:nvPr/>
        </p:nvSpPr>
        <p:spPr>
          <a:xfrm>
            <a:off x="0" y="3187597"/>
            <a:ext cx="9144000" cy="646331"/>
          </a:xfrm>
          <a:prstGeom prst="rect">
            <a:avLst/>
          </a:prstGeom>
        </p:spPr>
        <p:txBody>
          <a:bodyPr wrap="square">
            <a:spAutoFit/>
          </a:bodyPr>
          <a:lstStyle/>
          <a:p>
            <a:r>
              <a:rPr lang="en-US" dirty="0"/>
              <a:t>4044   4069   4075   4076   4077   4078   4079   4080   4081   4082   4083   4084   4085   H2O </a:t>
            </a:r>
          </a:p>
          <a:p>
            <a:r>
              <a:rPr lang="en-US" dirty="0"/>
              <a:t>EYFP YFP-360bp WT-603bp</a:t>
            </a:r>
          </a:p>
        </p:txBody>
      </p:sp>
      <p:pic>
        <p:nvPicPr>
          <p:cNvPr id="9" name="Picture 8"/>
          <p:cNvPicPr>
            <a:picLocks noChangeAspect="1"/>
          </p:cNvPicPr>
          <p:nvPr/>
        </p:nvPicPr>
        <p:blipFill>
          <a:blip r:embed="rId2"/>
          <a:stretch>
            <a:fillRect/>
          </a:stretch>
        </p:blipFill>
        <p:spPr>
          <a:xfrm>
            <a:off x="62411" y="1345619"/>
            <a:ext cx="9081590" cy="642673"/>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694546" y="3833928"/>
            <a:ext cx="5610225" cy="1028700"/>
          </a:xfrm>
          <a:prstGeom prst="rect">
            <a:avLst/>
          </a:prstGeom>
        </p:spPr>
      </p:pic>
      <p:pic>
        <p:nvPicPr>
          <p:cNvPr id="11" name="Picture 10"/>
          <p:cNvPicPr>
            <a:picLocks noChangeAspect="1"/>
          </p:cNvPicPr>
          <p:nvPr/>
        </p:nvPicPr>
        <p:blipFill>
          <a:blip r:embed="rId5"/>
          <a:stretch>
            <a:fillRect/>
          </a:stretch>
        </p:blipFill>
        <p:spPr>
          <a:xfrm>
            <a:off x="1011709" y="4857677"/>
            <a:ext cx="5305425" cy="847725"/>
          </a:xfrm>
          <a:prstGeom prst="rect">
            <a:avLst/>
          </a:prstGeom>
        </p:spPr>
      </p:pic>
    </p:spTree>
    <p:extLst>
      <p:ext uri="{BB962C8B-B14F-4D97-AF65-F5344CB8AC3E}">
        <p14:creationId xmlns:p14="http://schemas.microsoft.com/office/powerpoint/2010/main" val="35182175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354179" y="2241012"/>
            <a:ext cx="5229225" cy="1304925"/>
          </a:xfrm>
          <a:prstGeom prst="rect">
            <a:avLst/>
          </a:prstGeom>
        </p:spPr>
      </p:pic>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6" name="Rectangle 5"/>
          <p:cNvSpPr/>
          <p:nvPr/>
        </p:nvSpPr>
        <p:spPr>
          <a:xfrm>
            <a:off x="256374" y="6381365"/>
            <a:ext cx="1447832" cy="230832"/>
          </a:xfrm>
          <a:prstGeom prst="rect">
            <a:avLst/>
          </a:prstGeom>
        </p:spPr>
        <p:txBody>
          <a:bodyPr wrap="none">
            <a:spAutoFit/>
          </a:bodyPr>
          <a:lstStyle/>
          <a:p>
            <a:r>
              <a:rPr lang="en-US" sz="900" dirty="0"/>
              <a:t>EYFP YFP-360bp WT-603bp</a:t>
            </a:r>
          </a:p>
        </p:txBody>
      </p:sp>
      <p:pic>
        <p:nvPicPr>
          <p:cNvPr id="5" name="Picture 4"/>
          <p:cNvPicPr>
            <a:picLocks noChangeAspect="1"/>
          </p:cNvPicPr>
          <p:nvPr/>
        </p:nvPicPr>
        <p:blipFill>
          <a:blip r:embed="rId3"/>
          <a:stretch>
            <a:fillRect/>
          </a:stretch>
        </p:blipFill>
        <p:spPr>
          <a:xfrm>
            <a:off x="1515113" y="4963466"/>
            <a:ext cx="5324475" cy="1000125"/>
          </a:xfrm>
          <a:prstGeom prst="rect">
            <a:avLst/>
          </a:prstGeom>
        </p:spPr>
      </p:pic>
      <p:pic>
        <p:nvPicPr>
          <p:cNvPr id="7" name="Picture 6"/>
          <p:cNvPicPr>
            <a:picLocks noChangeAspect="1"/>
          </p:cNvPicPr>
          <p:nvPr/>
        </p:nvPicPr>
        <p:blipFill>
          <a:blip r:embed="rId4"/>
          <a:stretch>
            <a:fillRect/>
          </a:stretch>
        </p:blipFill>
        <p:spPr>
          <a:xfrm>
            <a:off x="256374" y="3043370"/>
            <a:ext cx="8390595" cy="877199"/>
          </a:xfrm>
          <a:prstGeom prst="rect">
            <a:avLst/>
          </a:prstGeom>
        </p:spPr>
      </p:pic>
      <p:sp>
        <p:nvSpPr>
          <p:cNvPr id="8" name="TextBox 7"/>
          <p:cNvSpPr txBox="1"/>
          <p:nvPr/>
        </p:nvSpPr>
        <p:spPr>
          <a:xfrm>
            <a:off x="62410" y="146058"/>
            <a:ext cx="949299" cy="369332"/>
          </a:xfrm>
          <a:prstGeom prst="rect">
            <a:avLst/>
          </a:prstGeom>
          <a:noFill/>
        </p:spPr>
        <p:txBody>
          <a:bodyPr wrap="none" rtlCol="0">
            <a:spAutoFit/>
          </a:bodyPr>
          <a:lstStyle/>
          <a:p>
            <a:r>
              <a:rPr lang="en-US" dirty="0"/>
              <a:t>1/27/21</a:t>
            </a:r>
          </a:p>
        </p:txBody>
      </p:sp>
      <p:sp>
        <p:nvSpPr>
          <p:cNvPr id="9" name="Rectangle 8"/>
          <p:cNvSpPr/>
          <p:nvPr/>
        </p:nvSpPr>
        <p:spPr>
          <a:xfrm>
            <a:off x="0" y="432223"/>
            <a:ext cx="9144000" cy="923330"/>
          </a:xfrm>
          <a:prstGeom prst="rect">
            <a:avLst/>
          </a:prstGeom>
        </p:spPr>
        <p:txBody>
          <a:bodyPr wrap="square">
            <a:spAutoFit/>
          </a:bodyPr>
          <a:lstStyle/>
          <a:p>
            <a:r>
              <a:rPr lang="en-US" dirty="0"/>
              <a:t>3289   3294   3295   3296   3297   3298   3299   3300   3301   3302   7433   7434   9249   9251   9252   9253   9254   9259   9260   9261   H2O</a:t>
            </a:r>
          </a:p>
          <a:p>
            <a:r>
              <a:rPr lang="en-US" dirty="0"/>
              <a:t>F2R WT-410bp flox-450bp</a:t>
            </a:r>
          </a:p>
        </p:txBody>
      </p:sp>
      <p:sp>
        <p:nvSpPr>
          <p:cNvPr id="10" name="Rectangle 9"/>
          <p:cNvSpPr/>
          <p:nvPr/>
        </p:nvSpPr>
        <p:spPr>
          <a:xfrm>
            <a:off x="0" y="3978419"/>
            <a:ext cx="9144000" cy="646331"/>
          </a:xfrm>
          <a:prstGeom prst="rect">
            <a:avLst/>
          </a:prstGeom>
        </p:spPr>
        <p:txBody>
          <a:bodyPr wrap="square">
            <a:spAutoFit/>
          </a:bodyPr>
          <a:lstStyle/>
          <a:p>
            <a:r>
              <a:rPr lang="en-US" dirty="0"/>
              <a:t>4044   4069   4075   4076   4077   4078   4079   4080   4081   4082   4083   4084   4085   H2O </a:t>
            </a:r>
          </a:p>
          <a:p>
            <a:r>
              <a:rPr lang="en-US" dirty="0"/>
              <a:t>EYFP YFP-360bp WT-603bp</a:t>
            </a:r>
          </a:p>
        </p:txBody>
      </p:sp>
      <p:pic>
        <p:nvPicPr>
          <p:cNvPr id="11" name="Picture 10"/>
          <p:cNvPicPr>
            <a:picLocks noChangeAspect="1"/>
          </p:cNvPicPr>
          <p:nvPr/>
        </p:nvPicPr>
        <p:blipFill>
          <a:blip r:embed="rId5"/>
          <a:stretch>
            <a:fillRect/>
          </a:stretch>
        </p:blipFill>
        <p:spPr>
          <a:xfrm>
            <a:off x="4096291" y="1337798"/>
            <a:ext cx="4457700" cy="885825"/>
          </a:xfrm>
          <a:prstGeom prst="rect">
            <a:avLst/>
          </a:prstGeom>
        </p:spPr>
      </p:pic>
    </p:spTree>
    <p:extLst>
      <p:ext uri="{BB962C8B-B14F-4D97-AF65-F5344CB8AC3E}">
        <p14:creationId xmlns:p14="http://schemas.microsoft.com/office/powerpoint/2010/main" val="82918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6" name="Rectangle 5"/>
          <p:cNvSpPr/>
          <p:nvPr/>
        </p:nvSpPr>
        <p:spPr>
          <a:xfrm>
            <a:off x="256374" y="6381365"/>
            <a:ext cx="1447832" cy="230832"/>
          </a:xfrm>
          <a:prstGeom prst="rect">
            <a:avLst/>
          </a:prstGeom>
        </p:spPr>
        <p:txBody>
          <a:bodyPr wrap="none">
            <a:spAutoFit/>
          </a:bodyPr>
          <a:lstStyle/>
          <a:p>
            <a:r>
              <a:rPr lang="en-US" sz="900" dirty="0"/>
              <a:t>EYFP YFP-360bp WT-603bp</a:t>
            </a:r>
          </a:p>
        </p:txBody>
      </p:sp>
      <p:sp>
        <p:nvSpPr>
          <p:cNvPr id="5" name="Rectangle 4"/>
          <p:cNvSpPr/>
          <p:nvPr/>
        </p:nvSpPr>
        <p:spPr>
          <a:xfrm>
            <a:off x="407323" y="678518"/>
            <a:ext cx="4572000" cy="646331"/>
          </a:xfrm>
          <a:prstGeom prst="rect">
            <a:avLst/>
          </a:prstGeom>
        </p:spPr>
        <p:txBody>
          <a:bodyPr>
            <a:spAutoFit/>
          </a:bodyPr>
          <a:lstStyle/>
          <a:p>
            <a:r>
              <a:rPr lang="en-US" dirty="0"/>
              <a:t>4086   4087   4088   4089   4090   4091   H2O </a:t>
            </a:r>
          </a:p>
          <a:p>
            <a:r>
              <a:rPr lang="en-US" dirty="0"/>
              <a:t>EYFP YFP-360bp WT-603bp</a:t>
            </a:r>
          </a:p>
        </p:txBody>
      </p:sp>
      <p:sp>
        <p:nvSpPr>
          <p:cNvPr id="7" name="TextBox 6"/>
          <p:cNvSpPr txBox="1"/>
          <p:nvPr/>
        </p:nvSpPr>
        <p:spPr>
          <a:xfrm>
            <a:off x="62410" y="146058"/>
            <a:ext cx="832279" cy="369332"/>
          </a:xfrm>
          <a:prstGeom prst="rect">
            <a:avLst/>
          </a:prstGeom>
          <a:noFill/>
        </p:spPr>
        <p:txBody>
          <a:bodyPr wrap="none" rtlCol="0">
            <a:spAutoFit/>
          </a:bodyPr>
          <a:lstStyle/>
          <a:p>
            <a:r>
              <a:rPr lang="en-US" dirty="0"/>
              <a:t>3/4/21</a:t>
            </a:r>
          </a:p>
        </p:txBody>
      </p:sp>
      <p:pic>
        <p:nvPicPr>
          <p:cNvPr id="8" name="Picture 7"/>
          <p:cNvPicPr>
            <a:picLocks noChangeAspect="1"/>
          </p:cNvPicPr>
          <p:nvPr/>
        </p:nvPicPr>
        <p:blipFill>
          <a:blip r:embed="rId2"/>
          <a:stretch>
            <a:fillRect/>
          </a:stretch>
        </p:blipFill>
        <p:spPr>
          <a:xfrm>
            <a:off x="1188373" y="1465818"/>
            <a:ext cx="3790950" cy="819150"/>
          </a:xfrm>
          <a:prstGeom prst="rect">
            <a:avLst/>
          </a:prstGeom>
        </p:spPr>
      </p:pic>
      <p:pic>
        <p:nvPicPr>
          <p:cNvPr id="9" name="Picture 8"/>
          <p:cNvPicPr>
            <a:picLocks noChangeAspect="1"/>
          </p:cNvPicPr>
          <p:nvPr/>
        </p:nvPicPr>
        <p:blipFill>
          <a:blip r:embed="rId3"/>
          <a:stretch>
            <a:fillRect/>
          </a:stretch>
        </p:blipFill>
        <p:spPr>
          <a:xfrm>
            <a:off x="1163434" y="2284968"/>
            <a:ext cx="2724150" cy="1238250"/>
          </a:xfrm>
          <a:prstGeom prst="rect">
            <a:avLst/>
          </a:prstGeom>
        </p:spPr>
      </p:pic>
    </p:spTree>
    <p:extLst>
      <p:ext uri="{BB962C8B-B14F-4D97-AF65-F5344CB8AC3E}">
        <p14:creationId xmlns:p14="http://schemas.microsoft.com/office/powerpoint/2010/main" val="11868891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6" name="Rectangle 5"/>
          <p:cNvSpPr/>
          <p:nvPr/>
        </p:nvSpPr>
        <p:spPr>
          <a:xfrm>
            <a:off x="256374" y="6381365"/>
            <a:ext cx="1447832" cy="230832"/>
          </a:xfrm>
          <a:prstGeom prst="rect">
            <a:avLst/>
          </a:prstGeom>
        </p:spPr>
        <p:txBody>
          <a:bodyPr wrap="none">
            <a:spAutoFit/>
          </a:bodyPr>
          <a:lstStyle/>
          <a:p>
            <a:r>
              <a:rPr lang="en-US" sz="900" dirty="0"/>
              <a:t>EYFP YFP-360bp WT-603bp</a:t>
            </a:r>
          </a:p>
        </p:txBody>
      </p:sp>
      <p:sp>
        <p:nvSpPr>
          <p:cNvPr id="7" name="TextBox 6"/>
          <p:cNvSpPr txBox="1"/>
          <p:nvPr/>
        </p:nvSpPr>
        <p:spPr>
          <a:xfrm>
            <a:off x="62410" y="146058"/>
            <a:ext cx="949299" cy="369332"/>
          </a:xfrm>
          <a:prstGeom prst="rect">
            <a:avLst/>
          </a:prstGeom>
          <a:noFill/>
        </p:spPr>
        <p:txBody>
          <a:bodyPr wrap="none" rtlCol="0">
            <a:spAutoFit/>
          </a:bodyPr>
          <a:lstStyle/>
          <a:p>
            <a:r>
              <a:rPr lang="en-US" dirty="0"/>
              <a:t>3/22/21</a:t>
            </a:r>
          </a:p>
        </p:txBody>
      </p:sp>
      <p:sp>
        <p:nvSpPr>
          <p:cNvPr id="5" name="Rectangle 4"/>
          <p:cNvSpPr/>
          <p:nvPr/>
        </p:nvSpPr>
        <p:spPr>
          <a:xfrm>
            <a:off x="0" y="440575"/>
            <a:ext cx="9144000" cy="2031325"/>
          </a:xfrm>
          <a:prstGeom prst="rect">
            <a:avLst/>
          </a:prstGeom>
        </p:spPr>
        <p:txBody>
          <a:bodyPr wrap="square">
            <a:spAutoFit/>
          </a:bodyPr>
          <a:lstStyle/>
          <a:p>
            <a:r>
              <a:rPr lang="en-US" dirty="0"/>
              <a:t>F260   F335   F253   F355  F356   F357   F358   F359  F360   F361   F362   F363   F364   F365   F366  F367   F368   F369   F370   F371   F373  F374   F375   F376   F377  F378   F379   F380   F381   F382   F383   F384  F385   F386   F387   F388   F389   F390  F391   F392   F393   F394  F395   F396   F397   F398   F399   F400   F401  F402   F403  F404   F405   F406   F407  F408   F409   F410   F411  F412   F413   F414   F415   F416   F417   F418  7435   7436   7437   7438   7439   7440   7441   7442   7443   H2O</a:t>
            </a:r>
          </a:p>
          <a:p>
            <a:r>
              <a:rPr lang="en-US" dirty="0"/>
              <a:t>F2R WT-410bp flox-450bp</a:t>
            </a:r>
          </a:p>
        </p:txBody>
      </p:sp>
      <p:pic>
        <p:nvPicPr>
          <p:cNvPr id="8" name="Picture 7"/>
          <p:cNvPicPr>
            <a:picLocks noChangeAspect="1"/>
          </p:cNvPicPr>
          <p:nvPr/>
        </p:nvPicPr>
        <p:blipFill>
          <a:blip r:embed="rId2"/>
          <a:stretch>
            <a:fillRect/>
          </a:stretch>
        </p:blipFill>
        <p:spPr>
          <a:xfrm>
            <a:off x="3162576" y="2553693"/>
            <a:ext cx="4772025" cy="628650"/>
          </a:xfrm>
          <a:prstGeom prst="rect">
            <a:avLst/>
          </a:prstGeom>
        </p:spPr>
      </p:pic>
      <p:pic>
        <p:nvPicPr>
          <p:cNvPr id="9" name="Picture 8"/>
          <p:cNvPicPr>
            <a:picLocks noChangeAspect="1"/>
          </p:cNvPicPr>
          <p:nvPr/>
        </p:nvPicPr>
        <p:blipFill>
          <a:blip r:embed="rId3"/>
          <a:stretch>
            <a:fillRect/>
          </a:stretch>
        </p:blipFill>
        <p:spPr>
          <a:xfrm>
            <a:off x="3042458" y="3185046"/>
            <a:ext cx="5261957" cy="670924"/>
          </a:xfrm>
          <a:prstGeom prst="rect">
            <a:avLst/>
          </a:prstGeom>
        </p:spPr>
      </p:pic>
      <p:pic>
        <p:nvPicPr>
          <p:cNvPr id="10" name="Picture 9"/>
          <p:cNvPicPr>
            <a:picLocks noChangeAspect="1"/>
          </p:cNvPicPr>
          <p:nvPr/>
        </p:nvPicPr>
        <p:blipFill>
          <a:blip r:embed="rId4"/>
          <a:stretch>
            <a:fillRect/>
          </a:stretch>
        </p:blipFill>
        <p:spPr>
          <a:xfrm>
            <a:off x="1704206" y="5201982"/>
            <a:ext cx="4781204" cy="645019"/>
          </a:xfrm>
          <a:prstGeom prst="rect">
            <a:avLst/>
          </a:prstGeom>
        </p:spPr>
      </p:pic>
      <p:pic>
        <p:nvPicPr>
          <p:cNvPr id="12" name="Picture 11"/>
          <p:cNvPicPr>
            <a:picLocks noChangeAspect="1"/>
          </p:cNvPicPr>
          <p:nvPr/>
        </p:nvPicPr>
        <p:blipFill>
          <a:blip r:embed="rId5"/>
          <a:stretch>
            <a:fillRect/>
          </a:stretch>
        </p:blipFill>
        <p:spPr>
          <a:xfrm>
            <a:off x="0" y="3990328"/>
            <a:ext cx="9144000" cy="579438"/>
          </a:xfrm>
          <a:prstGeom prst="rect">
            <a:avLst/>
          </a:prstGeom>
        </p:spPr>
      </p:pic>
      <p:pic>
        <p:nvPicPr>
          <p:cNvPr id="13" name="Picture 12"/>
          <p:cNvPicPr>
            <a:picLocks noChangeAspect="1"/>
          </p:cNvPicPr>
          <p:nvPr/>
        </p:nvPicPr>
        <p:blipFill>
          <a:blip r:embed="rId6"/>
          <a:stretch>
            <a:fillRect/>
          </a:stretch>
        </p:blipFill>
        <p:spPr>
          <a:xfrm>
            <a:off x="-9699" y="4580228"/>
            <a:ext cx="9153699" cy="611292"/>
          </a:xfrm>
          <a:prstGeom prst="rect">
            <a:avLst/>
          </a:prstGeom>
        </p:spPr>
      </p:pic>
      <p:pic>
        <p:nvPicPr>
          <p:cNvPr id="15" name="Picture 14"/>
          <p:cNvPicPr>
            <a:picLocks noChangeAspect="1"/>
          </p:cNvPicPr>
          <p:nvPr/>
        </p:nvPicPr>
        <p:blipFill rotWithShape="1">
          <a:blip r:embed="rId7"/>
          <a:srcRect l="50770"/>
          <a:stretch/>
        </p:blipFill>
        <p:spPr>
          <a:xfrm>
            <a:off x="2785533" y="1832832"/>
            <a:ext cx="5562604" cy="783876"/>
          </a:xfrm>
          <a:prstGeom prst="rect">
            <a:avLst/>
          </a:prstGeom>
        </p:spPr>
      </p:pic>
    </p:spTree>
    <p:extLst>
      <p:ext uri="{BB962C8B-B14F-4D97-AF65-F5344CB8AC3E}">
        <p14:creationId xmlns:p14="http://schemas.microsoft.com/office/powerpoint/2010/main" val="2494160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33185360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6" name="Rectangle 5"/>
          <p:cNvSpPr/>
          <p:nvPr/>
        </p:nvSpPr>
        <p:spPr>
          <a:xfrm>
            <a:off x="256374" y="6381365"/>
            <a:ext cx="1447832" cy="230832"/>
          </a:xfrm>
          <a:prstGeom prst="rect">
            <a:avLst/>
          </a:prstGeom>
        </p:spPr>
        <p:txBody>
          <a:bodyPr wrap="none">
            <a:spAutoFit/>
          </a:bodyPr>
          <a:lstStyle/>
          <a:p>
            <a:r>
              <a:rPr lang="en-US" sz="900" dirty="0"/>
              <a:t>EYFP YFP-360bp WT-603bp</a:t>
            </a:r>
          </a:p>
        </p:txBody>
      </p:sp>
      <p:pic>
        <p:nvPicPr>
          <p:cNvPr id="5" name="Picture 4"/>
          <p:cNvPicPr>
            <a:picLocks noChangeAspect="1"/>
          </p:cNvPicPr>
          <p:nvPr/>
        </p:nvPicPr>
        <p:blipFill>
          <a:blip r:embed="rId2"/>
          <a:stretch>
            <a:fillRect/>
          </a:stretch>
        </p:blipFill>
        <p:spPr>
          <a:xfrm>
            <a:off x="0" y="3090381"/>
            <a:ext cx="9143314" cy="581013"/>
          </a:xfrm>
          <a:prstGeom prst="rect">
            <a:avLst/>
          </a:prstGeom>
        </p:spPr>
      </p:pic>
      <p:pic>
        <p:nvPicPr>
          <p:cNvPr id="7" name="Picture 6"/>
          <p:cNvPicPr>
            <a:picLocks noChangeAspect="1"/>
          </p:cNvPicPr>
          <p:nvPr/>
        </p:nvPicPr>
        <p:blipFill>
          <a:blip r:embed="rId3"/>
          <a:stretch>
            <a:fillRect/>
          </a:stretch>
        </p:blipFill>
        <p:spPr>
          <a:xfrm>
            <a:off x="15977" y="3990271"/>
            <a:ext cx="9128024" cy="519854"/>
          </a:xfrm>
          <a:prstGeom prst="rect">
            <a:avLst/>
          </a:prstGeom>
        </p:spPr>
      </p:pic>
      <p:sp>
        <p:nvSpPr>
          <p:cNvPr id="8" name="TextBox 7"/>
          <p:cNvSpPr txBox="1"/>
          <p:nvPr/>
        </p:nvSpPr>
        <p:spPr>
          <a:xfrm>
            <a:off x="62410" y="146058"/>
            <a:ext cx="949299" cy="369332"/>
          </a:xfrm>
          <a:prstGeom prst="rect">
            <a:avLst/>
          </a:prstGeom>
          <a:noFill/>
        </p:spPr>
        <p:txBody>
          <a:bodyPr wrap="none" rtlCol="0">
            <a:spAutoFit/>
          </a:bodyPr>
          <a:lstStyle/>
          <a:p>
            <a:r>
              <a:rPr lang="en-US" dirty="0"/>
              <a:t>4/20/21</a:t>
            </a:r>
          </a:p>
        </p:txBody>
      </p:sp>
      <p:sp>
        <p:nvSpPr>
          <p:cNvPr id="9" name="Rectangle 8"/>
          <p:cNvSpPr/>
          <p:nvPr/>
        </p:nvSpPr>
        <p:spPr>
          <a:xfrm>
            <a:off x="0" y="407324"/>
            <a:ext cx="9144000" cy="1477328"/>
          </a:xfrm>
          <a:prstGeom prst="rect">
            <a:avLst/>
          </a:prstGeom>
        </p:spPr>
        <p:txBody>
          <a:bodyPr wrap="square">
            <a:spAutoFit/>
          </a:bodyPr>
          <a:lstStyle/>
          <a:p>
            <a:r>
              <a:rPr lang="en-US" dirty="0"/>
              <a:t>7444   7445   7446   7447   7448   7449   7450   7451   7452   9280   9281   9282   9283   9284   F419  F420   F421   F422   F423   F424   F425   F426  F427   F428   F429   F430   F431   F432   F433  F434   F435   F436   F437  F438   F439   F440   F441   F442   F443   F444  F445   F446   F447   F448   F449   F450  F451   F452   F453   F454  F455   F456   F457   F458   F459   F460   F461  F462   </a:t>
            </a:r>
          </a:p>
          <a:p>
            <a:r>
              <a:rPr lang="en-US" dirty="0"/>
              <a:t>F2R WT-410bp flox-450bp</a:t>
            </a:r>
          </a:p>
        </p:txBody>
      </p:sp>
      <p:pic>
        <p:nvPicPr>
          <p:cNvPr id="10" name="Picture 9"/>
          <p:cNvPicPr>
            <a:picLocks noChangeAspect="1"/>
          </p:cNvPicPr>
          <p:nvPr/>
        </p:nvPicPr>
        <p:blipFill>
          <a:blip r:embed="rId4"/>
          <a:stretch>
            <a:fillRect/>
          </a:stretch>
        </p:blipFill>
        <p:spPr>
          <a:xfrm>
            <a:off x="256374" y="2006000"/>
            <a:ext cx="3135219" cy="549631"/>
          </a:xfrm>
          <a:prstGeom prst="rect">
            <a:avLst/>
          </a:prstGeom>
        </p:spPr>
      </p:pic>
      <p:pic>
        <p:nvPicPr>
          <p:cNvPr id="11" name="Picture 10"/>
          <p:cNvPicPr>
            <a:picLocks noChangeAspect="1"/>
          </p:cNvPicPr>
          <p:nvPr/>
        </p:nvPicPr>
        <p:blipFill rotWithShape="1">
          <a:blip r:embed="rId5"/>
          <a:srcRect l="62565"/>
          <a:stretch/>
        </p:blipFill>
        <p:spPr>
          <a:xfrm>
            <a:off x="15977" y="2573185"/>
            <a:ext cx="3397085" cy="525500"/>
          </a:xfrm>
          <a:prstGeom prst="rect">
            <a:avLst/>
          </a:prstGeom>
        </p:spPr>
      </p:pic>
      <p:pic>
        <p:nvPicPr>
          <p:cNvPr id="12" name="Picture 11"/>
          <p:cNvPicPr>
            <a:picLocks noChangeAspect="1"/>
          </p:cNvPicPr>
          <p:nvPr/>
        </p:nvPicPr>
        <p:blipFill rotWithShape="1">
          <a:blip r:embed="rId5"/>
          <a:srcRect r="22515"/>
          <a:stretch/>
        </p:blipFill>
        <p:spPr>
          <a:xfrm>
            <a:off x="253999" y="4981850"/>
            <a:ext cx="8566680" cy="638175"/>
          </a:xfrm>
          <a:prstGeom prst="rect">
            <a:avLst/>
          </a:prstGeom>
        </p:spPr>
      </p:pic>
    </p:spTree>
    <p:extLst>
      <p:ext uri="{BB962C8B-B14F-4D97-AF65-F5344CB8AC3E}">
        <p14:creationId xmlns:p14="http://schemas.microsoft.com/office/powerpoint/2010/main" val="6217410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6" name="Rectangle 5"/>
          <p:cNvSpPr/>
          <p:nvPr/>
        </p:nvSpPr>
        <p:spPr>
          <a:xfrm>
            <a:off x="256374" y="6381365"/>
            <a:ext cx="1447832" cy="230832"/>
          </a:xfrm>
          <a:prstGeom prst="rect">
            <a:avLst/>
          </a:prstGeom>
        </p:spPr>
        <p:txBody>
          <a:bodyPr wrap="none">
            <a:spAutoFit/>
          </a:bodyPr>
          <a:lstStyle/>
          <a:p>
            <a:r>
              <a:rPr lang="en-US" sz="900" dirty="0"/>
              <a:t>EYFP YFP-360bp WT-603bp</a:t>
            </a:r>
          </a:p>
        </p:txBody>
      </p:sp>
      <p:sp>
        <p:nvSpPr>
          <p:cNvPr id="7" name="Rectangle 6"/>
          <p:cNvSpPr/>
          <p:nvPr/>
        </p:nvSpPr>
        <p:spPr>
          <a:xfrm>
            <a:off x="0" y="515391"/>
            <a:ext cx="9144000" cy="1477328"/>
          </a:xfrm>
          <a:prstGeom prst="rect">
            <a:avLst/>
          </a:prstGeom>
        </p:spPr>
        <p:txBody>
          <a:bodyPr wrap="square">
            <a:spAutoFit/>
          </a:bodyPr>
          <a:lstStyle/>
          <a:p>
            <a:r>
              <a:rPr lang="en-US" dirty="0"/>
              <a:t>F342   F365   F366   F392   F426  F432   F440   F463   F464   F465   F466   F467   F468   F469   F470   F471   F472   F473   F474   F475   F476   F477   F478   F479   F480   F481   F482   F483   F484   F485   F486   F487   F488   F489   F490   F491   F492   F493   F494   F495   F496   F497   F498   F499   9204   9281   9285   9286   9287   9288   9289   9290   9291   H2O</a:t>
            </a:r>
          </a:p>
          <a:p>
            <a:r>
              <a:rPr lang="en-US" dirty="0"/>
              <a:t>F2R WT-410bp flox-450bp</a:t>
            </a:r>
          </a:p>
        </p:txBody>
      </p:sp>
      <p:sp>
        <p:nvSpPr>
          <p:cNvPr id="8" name="TextBox 7"/>
          <p:cNvSpPr txBox="1"/>
          <p:nvPr/>
        </p:nvSpPr>
        <p:spPr>
          <a:xfrm>
            <a:off x="62410" y="146058"/>
            <a:ext cx="949299" cy="369332"/>
          </a:xfrm>
          <a:prstGeom prst="rect">
            <a:avLst/>
          </a:prstGeom>
          <a:noFill/>
        </p:spPr>
        <p:txBody>
          <a:bodyPr wrap="none" rtlCol="0">
            <a:spAutoFit/>
          </a:bodyPr>
          <a:lstStyle/>
          <a:p>
            <a:r>
              <a:rPr lang="en-US" dirty="0"/>
              <a:t>5/20/21</a:t>
            </a:r>
          </a:p>
        </p:txBody>
      </p:sp>
      <p:sp>
        <p:nvSpPr>
          <p:cNvPr id="5" name="Rectangle 4"/>
          <p:cNvSpPr/>
          <p:nvPr/>
        </p:nvSpPr>
        <p:spPr>
          <a:xfrm>
            <a:off x="1648102" y="5867224"/>
            <a:ext cx="7486280" cy="923330"/>
          </a:xfrm>
          <a:prstGeom prst="rect">
            <a:avLst/>
          </a:prstGeom>
        </p:spPr>
        <p:txBody>
          <a:bodyPr wrap="square">
            <a:spAutoFit/>
          </a:bodyPr>
          <a:lstStyle/>
          <a:p>
            <a:r>
              <a:rPr lang="en-US" dirty="0"/>
              <a:t>4093   4094   4095   4096   4097   4098   4099   4100   4101   4102   4103   4104   4105   4106   4107   4108   4109   4110   4111   4112   4113   H2O </a:t>
            </a:r>
          </a:p>
          <a:p>
            <a:r>
              <a:rPr lang="en-US" dirty="0"/>
              <a:t>EYFP YFP-360bp WT-603bp</a:t>
            </a:r>
          </a:p>
        </p:txBody>
      </p:sp>
      <p:pic>
        <p:nvPicPr>
          <p:cNvPr id="9" name="Picture 8"/>
          <p:cNvPicPr>
            <a:picLocks noChangeAspect="1"/>
          </p:cNvPicPr>
          <p:nvPr/>
        </p:nvPicPr>
        <p:blipFill>
          <a:blip r:embed="rId2"/>
          <a:stretch>
            <a:fillRect/>
          </a:stretch>
        </p:blipFill>
        <p:spPr>
          <a:xfrm>
            <a:off x="0" y="4901106"/>
            <a:ext cx="5295900" cy="1000125"/>
          </a:xfrm>
          <a:prstGeom prst="rect">
            <a:avLst/>
          </a:prstGeom>
        </p:spPr>
      </p:pic>
      <p:pic>
        <p:nvPicPr>
          <p:cNvPr id="10" name="Picture 9"/>
          <p:cNvPicPr>
            <a:picLocks noChangeAspect="1"/>
          </p:cNvPicPr>
          <p:nvPr/>
        </p:nvPicPr>
        <p:blipFill>
          <a:blip r:embed="rId3"/>
          <a:stretch>
            <a:fillRect/>
          </a:stretch>
        </p:blipFill>
        <p:spPr>
          <a:xfrm>
            <a:off x="5295900" y="4905473"/>
            <a:ext cx="3771900" cy="971550"/>
          </a:xfrm>
          <a:prstGeom prst="rect">
            <a:avLst/>
          </a:prstGeom>
        </p:spPr>
      </p:pic>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0" y="2137527"/>
            <a:ext cx="9146470" cy="584489"/>
          </a:xfrm>
          <a:prstGeom prst="rect">
            <a:avLst/>
          </a:prstGeom>
        </p:spPr>
      </p:pic>
      <p:pic>
        <p:nvPicPr>
          <p:cNvPr id="12" name="Picture 11"/>
          <p:cNvPicPr>
            <a:picLocks noChangeAspect="1"/>
          </p:cNvPicPr>
          <p:nvPr/>
        </p:nvPicPr>
        <p:blipFill>
          <a:blip r:embed="rId6"/>
          <a:stretch>
            <a:fillRect/>
          </a:stretch>
        </p:blipFill>
        <p:spPr>
          <a:xfrm>
            <a:off x="0" y="2842377"/>
            <a:ext cx="8506691" cy="552895"/>
          </a:xfrm>
          <a:prstGeom prst="rect">
            <a:avLst/>
          </a:prstGeom>
        </p:spPr>
      </p:pic>
    </p:spTree>
    <p:extLst>
      <p:ext uri="{BB962C8B-B14F-4D97-AF65-F5344CB8AC3E}">
        <p14:creationId xmlns:p14="http://schemas.microsoft.com/office/powerpoint/2010/main" val="4434093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7FF657C-85CB-4BE3-93A9-780A6673455F}"/>
              </a:ext>
            </a:extLst>
          </p:cNvPr>
          <p:cNvPicPr>
            <a:picLocks noChangeAspect="1"/>
          </p:cNvPicPr>
          <p:nvPr/>
        </p:nvPicPr>
        <p:blipFill>
          <a:blip r:embed="rId2"/>
          <a:stretch>
            <a:fillRect/>
          </a:stretch>
        </p:blipFill>
        <p:spPr>
          <a:xfrm>
            <a:off x="6995607" y="2971093"/>
            <a:ext cx="4039337" cy="647818"/>
          </a:xfrm>
          <a:prstGeom prst="rect">
            <a:avLst/>
          </a:prstGeom>
        </p:spPr>
      </p:pic>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6" name="Rectangle 5"/>
          <p:cNvSpPr/>
          <p:nvPr/>
        </p:nvSpPr>
        <p:spPr>
          <a:xfrm>
            <a:off x="256374" y="6381365"/>
            <a:ext cx="1447832" cy="230832"/>
          </a:xfrm>
          <a:prstGeom prst="rect">
            <a:avLst/>
          </a:prstGeom>
        </p:spPr>
        <p:txBody>
          <a:bodyPr wrap="none">
            <a:spAutoFit/>
          </a:bodyPr>
          <a:lstStyle/>
          <a:p>
            <a:r>
              <a:rPr lang="en-US" sz="900" dirty="0"/>
              <a:t>EYFP YFP-360bp WT-603bp</a:t>
            </a:r>
          </a:p>
        </p:txBody>
      </p:sp>
      <p:sp>
        <p:nvSpPr>
          <p:cNvPr id="7" name="TextBox 6">
            <a:extLst>
              <a:ext uri="{FF2B5EF4-FFF2-40B4-BE49-F238E27FC236}">
                <a16:creationId xmlns:a16="http://schemas.microsoft.com/office/drawing/2014/main" id="{EFC8C106-D46D-48FA-A4B4-2C91BB70933C}"/>
              </a:ext>
            </a:extLst>
          </p:cNvPr>
          <p:cNvSpPr txBox="1"/>
          <p:nvPr/>
        </p:nvSpPr>
        <p:spPr>
          <a:xfrm>
            <a:off x="62410" y="146058"/>
            <a:ext cx="949299" cy="369332"/>
          </a:xfrm>
          <a:prstGeom prst="rect">
            <a:avLst/>
          </a:prstGeom>
          <a:noFill/>
        </p:spPr>
        <p:txBody>
          <a:bodyPr wrap="none" rtlCol="0">
            <a:spAutoFit/>
          </a:bodyPr>
          <a:lstStyle/>
          <a:p>
            <a:r>
              <a:rPr lang="en-US" dirty="0"/>
              <a:t>5/22/21</a:t>
            </a:r>
          </a:p>
        </p:txBody>
      </p:sp>
      <p:sp>
        <p:nvSpPr>
          <p:cNvPr id="11" name="Rectangle 10">
            <a:extLst>
              <a:ext uri="{FF2B5EF4-FFF2-40B4-BE49-F238E27FC236}">
                <a16:creationId xmlns:a16="http://schemas.microsoft.com/office/drawing/2014/main" id="{144026AC-7DC9-42AD-BB1A-5659BA37F10D}"/>
              </a:ext>
            </a:extLst>
          </p:cNvPr>
          <p:cNvSpPr/>
          <p:nvPr/>
        </p:nvSpPr>
        <p:spPr>
          <a:xfrm>
            <a:off x="0" y="450085"/>
            <a:ext cx="9144000" cy="1754326"/>
          </a:xfrm>
          <a:prstGeom prst="rect">
            <a:avLst/>
          </a:prstGeom>
        </p:spPr>
        <p:txBody>
          <a:bodyPr wrap="square">
            <a:spAutoFit/>
          </a:bodyPr>
          <a:lstStyle/>
          <a:p>
            <a:r>
              <a:rPr lang="en-US" dirty="0"/>
              <a:t>3291   3292   3293   3301   3302   3306   3307   3308   3309   3315   3316   3317   3318   3319   3320   3321   3325   3326   F367   F368   F499   F500   F501   F502   F503  F504   F505   F506   F507  F508   7424   7425   7426   7427   7442   7443   7453   7454   7455   7456   7457   7458   7461   7469   7470   7472   7473   7474   7475   7476   7477   7478   7479   7480   7481   7482   </a:t>
            </a:r>
            <a:r>
              <a:rPr lang="pt-BR" dirty="0"/>
              <a:t>7483   7484   1831   1862   3327   3328   3329   3330   3331   H2O</a:t>
            </a:r>
          </a:p>
          <a:p>
            <a:r>
              <a:rPr lang="en-US" dirty="0"/>
              <a:t>F2R WT-410bp flox-450bp</a:t>
            </a:r>
          </a:p>
        </p:txBody>
      </p:sp>
      <p:sp>
        <p:nvSpPr>
          <p:cNvPr id="5" name="Rectangle 4">
            <a:extLst>
              <a:ext uri="{FF2B5EF4-FFF2-40B4-BE49-F238E27FC236}">
                <a16:creationId xmlns:a16="http://schemas.microsoft.com/office/drawing/2014/main" id="{C2A2EA2F-CD62-4EB6-8CF0-862A24EA0DE5}"/>
              </a:ext>
            </a:extLst>
          </p:cNvPr>
          <p:cNvSpPr/>
          <p:nvPr/>
        </p:nvSpPr>
        <p:spPr>
          <a:xfrm>
            <a:off x="1913138" y="5946250"/>
            <a:ext cx="4572000" cy="923330"/>
          </a:xfrm>
          <a:prstGeom prst="rect">
            <a:avLst/>
          </a:prstGeom>
        </p:spPr>
        <p:txBody>
          <a:bodyPr>
            <a:spAutoFit/>
          </a:bodyPr>
          <a:lstStyle/>
          <a:p>
            <a:r>
              <a:rPr lang="en-US" dirty="0"/>
              <a:t>4059   4069   4070   4075   4076   4077   4078   4079   4080   4086   4087   4088   4089   4090   F1R 370bp</a:t>
            </a:r>
          </a:p>
        </p:txBody>
      </p:sp>
      <p:pic>
        <p:nvPicPr>
          <p:cNvPr id="12" name="Picture 11">
            <a:extLst>
              <a:ext uri="{FF2B5EF4-FFF2-40B4-BE49-F238E27FC236}">
                <a16:creationId xmlns:a16="http://schemas.microsoft.com/office/drawing/2014/main" id="{D3AE4534-D4E1-4F31-901D-70346D7DEE50}"/>
              </a:ext>
            </a:extLst>
          </p:cNvPr>
          <p:cNvPicPr>
            <a:picLocks noChangeAspect="1"/>
          </p:cNvPicPr>
          <p:nvPr/>
        </p:nvPicPr>
        <p:blipFill>
          <a:blip r:embed="rId3"/>
          <a:stretch>
            <a:fillRect/>
          </a:stretch>
        </p:blipFill>
        <p:spPr>
          <a:xfrm>
            <a:off x="0" y="4963867"/>
            <a:ext cx="9144000" cy="947248"/>
          </a:xfrm>
          <a:prstGeom prst="rect">
            <a:avLst/>
          </a:prstGeom>
        </p:spPr>
      </p:pic>
      <p:pic>
        <p:nvPicPr>
          <p:cNvPr id="13" name="Picture 12">
            <a:extLst>
              <a:ext uri="{FF2B5EF4-FFF2-40B4-BE49-F238E27FC236}">
                <a16:creationId xmlns:a16="http://schemas.microsoft.com/office/drawing/2014/main" id="{F6FA647E-B37F-4D6F-9B89-1CE73D494806}"/>
              </a:ext>
            </a:extLst>
          </p:cNvPr>
          <p:cNvPicPr>
            <a:picLocks noChangeAspect="1"/>
          </p:cNvPicPr>
          <p:nvPr/>
        </p:nvPicPr>
        <p:blipFill>
          <a:blip r:embed="rId4"/>
          <a:stretch>
            <a:fillRect/>
          </a:stretch>
        </p:blipFill>
        <p:spPr>
          <a:xfrm>
            <a:off x="-1837677" y="2842674"/>
            <a:ext cx="9144000" cy="581543"/>
          </a:xfrm>
          <a:prstGeom prst="rect">
            <a:avLst/>
          </a:prstGeom>
        </p:spPr>
      </p:pic>
      <p:pic>
        <p:nvPicPr>
          <p:cNvPr id="15" name="Picture 14">
            <a:extLst>
              <a:ext uri="{FF2B5EF4-FFF2-40B4-BE49-F238E27FC236}">
                <a16:creationId xmlns:a16="http://schemas.microsoft.com/office/drawing/2014/main" id="{82C69505-468F-4428-B9BE-84D388985EC1}"/>
              </a:ext>
            </a:extLst>
          </p:cNvPr>
          <p:cNvPicPr>
            <a:picLocks noChangeAspect="1"/>
          </p:cNvPicPr>
          <p:nvPr/>
        </p:nvPicPr>
        <p:blipFill>
          <a:blip r:embed="rId5"/>
          <a:stretch>
            <a:fillRect/>
          </a:stretch>
        </p:blipFill>
        <p:spPr>
          <a:xfrm>
            <a:off x="8176028" y="3633118"/>
            <a:ext cx="3552825" cy="752475"/>
          </a:xfrm>
          <a:prstGeom prst="rect">
            <a:avLst/>
          </a:prstGeom>
        </p:spPr>
      </p:pic>
      <p:pic>
        <p:nvPicPr>
          <p:cNvPr id="16" name="Picture 15">
            <a:extLst>
              <a:ext uri="{FF2B5EF4-FFF2-40B4-BE49-F238E27FC236}">
                <a16:creationId xmlns:a16="http://schemas.microsoft.com/office/drawing/2014/main" id="{9F06146E-D3DB-4A46-9437-9B4E54CBECF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541538" y="3661045"/>
            <a:ext cx="9144000" cy="607934"/>
          </a:xfrm>
          <a:prstGeom prst="rect">
            <a:avLst/>
          </a:prstGeom>
        </p:spPr>
      </p:pic>
      <p:pic>
        <p:nvPicPr>
          <p:cNvPr id="17" name="Picture 16">
            <a:extLst>
              <a:ext uri="{FF2B5EF4-FFF2-40B4-BE49-F238E27FC236}">
                <a16:creationId xmlns:a16="http://schemas.microsoft.com/office/drawing/2014/main" id="{565BA84D-4AB3-4406-BD59-4EF40233CC41}"/>
              </a:ext>
            </a:extLst>
          </p:cNvPr>
          <p:cNvPicPr>
            <a:picLocks noChangeAspect="1"/>
          </p:cNvPicPr>
          <p:nvPr/>
        </p:nvPicPr>
        <p:blipFill rotWithShape="1">
          <a:blip r:embed="rId8"/>
          <a:srcRect r="7770"/>
          <a:stretch/>
        </p:blipFill>
        <p:spPr>
          <a:xfrm>
            <a:off x="710480" y="2217823"/>
            <a:ext cx="8433520" cy="653143"/>
          </a:xfrm>
          <a:prstGeom prst="rect">
            <a:avLst/>
          </a:prstGeom>
        </p:spPr>
      </p:pic>
      <p:pic>
        <p:nvPicPr>
          <p:cNvPr id="18" name="Picture 17">
            <a:extLst>
              <a:ext uri="{FF2B5EF4-FFF2-40B4-BE49-F238E27FC236}">
                <a16:creationId xmlns:a16="http://schemas.microsoft.com/office/drawing/2014/main" id="{8CF4BAC5-ABF5-4D3B-9301-0B63D65D04DB}"/>
              </a:ext>
            </a:extLst>
          </p:cNvPr>
          <p:cNvPicPr>
            <a:picLocks noChangeAspect="1"/>
          </p:cNvPicPr>
          <p:nvPr/>
        </p:nvPicPr>
        <p:blipFill rotWithShape="1">
          <a:blip r:embed="rId9"/>
          <a:srcRect l="89280" r="336"/>
          <a:stretch/>
        </p:blipFill>
        <p:spPr>
          <a:xfrm>
            <a:off x="62410" y="2109760"/>
            <a:ext cx="919552" cy="706370"/>
          </a:xfrm>
          <a:prstGeom prst="rect">
            <a:avLst/>
          </a:prstGeom>
        </p:spPr>
      </p:pic>
      <p:pic>
        <p:nvPicPr>
          <p:cNvPr id="19" name="Picture 18">
            <a:extLst>
              <a:ext uri="{FF2B5EF4-FFF2-40B4-BE49-F238E27FC236}">
                <a16:creationId xmlns:a16="http://schemas.microsoft.com/office/drawing/2014/main" id="{FB0AC289-8E39-4126-AC56-9C825D772CB3}"/>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0" y="4385593"/>
            <a:ext cx="9144000" cy="702749"/>
          </a:xfrm>
          <a:prstGeom prst="rect">
            <a:avLst/>
          </a:prstGeom>
        </p:spPr>
      </p:pic>
    </p:spTree>
    <p:extLst>
      <p:ext uri="{BB962C8B-B14F-4D97-AF65-F5344CB8AC3E}">
        <p14:creationId xmlns:p14="http://schemas.microsoft.com/office/powerpoint/2010/main" val="21909924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6" name="Rectangle 5"/>
          <p:cNvSpPr/>
          <p:nvPr/>
        </p:nvSpPr>
        <p:spPr>
          <a:xfrm>
            <a:off x="256374" y="6381365"/>
            <a:ext cx="1447832" cy="230832"/>
          </a:xfrm>
          <a:prstGeom prst="rect">
            <a:avLst/>
          </a:prstGeom>
        </p:spPr>
        <p:txBody>
          <a:bodyPr wrap="none">
            <a:spAutoFit/>
          </a:bodyPr>
          <a:lstStyle/>
          <a:p>
            <a:r>
              <a:rPr lang="en-US" sz="900" dirty="0"/>
              <a:t>EYFP YFP-360bp WT-603bp</a:t>
            </a:r>
          </a:p>
        </p:txBody>
      </p:sp>
      <p:sp>
        <p:nvSpPr>
          <p:cNvPr id="5" name="Rectangle 4"/>
          <p:cNvSpPr/>
          <p:nvPr/>
        </p:nvSpPr>
        <p:spPr>
          <a:xfrm>
            <a:off x="0" y="465513"/>
            <a:ext cx="9144000" cy="1477328"/>
          </a:xfrm>
          <a:prstGeom prst="rect">
            <a:avLst/>
          </a:prstGeom>
        </p:spPr>
        <p:txBody>
          <a:bodyPr wrap="square">
            <a:spAutoFit/>
          </a:bodyPr>
          <a:lstStyle/>
          <a:p>
            <a:r>
              <a:rPr lang="en-US" dirty="0"/>
              <a:t>FA008   FA009   FA010   FA011   FA012   FA013   A0040   A0041   A0042   A0043   1850   1851   1856   1858   1859   1860   1861   F368   F509   F510   F511   F512   F513   F514   F515   F516   F517   F518   F519   F520   F521   F522   F523   F524   F525   F526   F527   F528   F529   F530   F531   F532   F533   F534   F535   F536   F537   F538   F539   3332   3333   3334   3335   H2O</a:t>
            </a:r>
          </a:p>
          <a:p>
            <a:r>
              <a:rPr lang="en-US" dirty="0"/>
              <a:t>F2R WT-410bp flox-450bp</a:t>
            </a:r>
          </a:p>
        </p:txBody>
      </p:sp>
      <p:sp>
        <p:nvSpPr>
          <p:cNvPr id="7" name="TextBox 6"/>
          <p:cNvSpPr txBox="1"/>
          <p:nvPr/>
        </p:nvSpPr>
        <p:spPr>
          <a:xfrm>
            <a:off x="62410" y="146058"/>
            <a:ext cx="832279" cy="369332"/>
          </a:xfrm>
          <a:prstGeom prst="rect">
            <a:avLst/>
          </a:prstGeom>
          <a:noFill/>
        </p:spPr>
        <p:txBody>
          <a:bodyPr wrap="none" rtlCol="0">
            <a:spAutoFit/>
          </a:bodyPr>
          <a:lstStyle/>
          <a:p>
            <a:r>
              <a:rPr lang="en-US" dirty="0" smtClean="0"/>
              <a:t>6/1/21</a:t>
            </a:r>
            <a:endParaRPr lang="en-US" dirty="0"/>
          </a:p>
        </p:txBody>
      </p:sp>
      <p:pic>
        <p:nvPicPr>
          <p:cNvPr id="8" name="Picture 7"/>
          <p:cNvPicPr>
            <a:picLocks noChangeAspect="1"/>
          </p:cNvPicPr>
          <p:nvPr/>
        </p:nvPicPr>
        <p:blipFill rotWithShape="1">
          <a:blip r:embed="rId2"/>
          <a:srcRect l="60595"/>
          <a:stretch/>
        </p:blipFill>
        <p:spPr>
          <a:xfrm>
            <a:off x="894689" y="1942841"/>
            <a:ext cx="4173682" cy="666750"/>
          </a:xfrm>
          <a:prstGeom prst="rect">
            <a:avLst/>
          </a:prstGeom>
        </p:spPr>
      </p:pic>
      <p:pic>
        <p:nvPicPr>
          <p:cNvPr id="9" name="Picture 8"/>
          <p:cNvPicPr>
            <a:picLocks noChangeAspect="1"/>
          </p:cNvPicPr>
          <p:nvPr/>
        </p:nvPicPr>
        <p:blipFill rotWithShape="1">
          <a:blip r:embed="rId3"/>
          <a:srcRect r="17941"/>
          <a:stretch/>
        </p:blipFill>
        <p:spPr>
          <a:xfrm>
            <a:off x="0" y="2627611"/>
            <a:ext cx="8753995" cy="752475"/>
          </a:xfrm>
          <a:prstGeom prst="rect">
            <a:avLst/>
          </a:prstGeom>
        </p:spPr>
      </p:pic>
      <p:sp>
        <p:nvSpPr>
          <p:cNvPr id="10" name="Rectangle 9"/>
          <p:cNvSpPr/>
          <p:nvPr/>
        </p:nvSpPr>
        <p:spPr>
          <a:xfrm>
            <a:off x="1779006" y="6173615"/>
            <a:ext cx="7256352" cy="646331"/>
          </a:xfrm>
          <a:prstGeom prst="rect">
            <a:avLst/>
          </a:prstGeom>
        </p:spPr>
        <p:txBody>
          <a:bodyPr wrap="square">
            <a:spAutoFit/>
          </a:bodyPr>
          <a:lstStyle/>
          <a:p>
            <a:r>
              <a:rPr lang="en-US" dirty="0"/>
              <a:t>7472   7473   7474   7475   7485   9292   9293   9294   9295   9296   H2O</a:t>
            </a:r>
          </a:p>
          <a:p>
            <a:r>
              <a:rPr lang="en-US" dirty="0"/>
              <a:t>F2R WT-410bp flox-450bp</a:t>
            </a:r>
          </a:p>
        </p:txBody>
      </p:sp>
      <p:pic>
        <p:nvPicPr>
          <p:cNvPr id="12" name="Picture 11"/>
          <p:cNvPicPr>
            <a:picLocks noChangeAspect="1"/>
          </p:cNvPicPr>
          <p:nvPr/>
        </p:nvPicPr>
        <p:blipFill rotWithShape="1">
          <a:blip r:embed="rId4"/>
          <a:srcRect l="40496"/>
          <a:stretch/>
        </p:blipFill>
        <p:spPr>
          <a:xfrm>
            <a:off x="1140735" y="4402203"/>
            <a:ext cx="4817611" cy="685800"/>
          </a:xfrm>
          <a:prstGeom prst="rect">
            <a:avLst/>
          </a:prstGeom>
        </p:spPr>
      </p:pic>
      <p:pic>
        <p:nvPicPr>
          <p:cNvPr id="13" name="Picture 12"/>
          <p:cNvPicPr>
            <a:picLocks noChangeAspect="1"/>
          </p:cNvPicPr>
          <p:nvPr/>
        </p:nvPicPr>
        <p:blipFill rotWithShape="1">
          <a:blip r:embed="rId5"/>
          <a:srcRect l="41681"/>
          <a:stretch/>
        </p:blipFill>
        <p:spPr>
          <a:xfrm>
            <a:off x="2661719" y="3621153"/>
            <a:ext cx="5160475" cy="781050"/>
          </a:xfrm>
          <a:prstGeom prst="rect">
            <a:avLst/>
          </a:prstGeom>
        </p:spPr>
      </p:pic>
      <p:pic>
        <p:nvPicPr>
          <p:cNvPr id="11" name="Picture 10"/>
          <p:cNvPicPr>
            <a:picLocks noChangeAspect="1"/>
          </p:cNvPicPr>
          <p:nvPr/>
        </p:nvPicPr>
        <p:blipFill>
          <a:blip r:embed="rId6"/>
          <a:stretch>
            <a:fillRect/>
          </a:stretch>
        </p:blipFill>
        <p:spPr>
          <a:xfrm>
            <a:off x="3312861" y="5088003"/>
            <a:ext cx="4600575" cy="704850"/>
          </a:xfrm>
          <a:prstGeom prst="rect">
            <a:avLst/>
          </a:prstGeom>
        </p:spPr>
      </p:pic>
    </p:spTree>
    <p:extLst>
      <p:ext uri="{BB962C8B-B14F-4D97-AF65-F5344CB8AC3E}">
        <p14:creationId xmlns:p14="http://schemas.microsoft.com/office/powerpoint/2010/main" val="14958916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4190767" y="2925448"/>
            <a:ext cx="5166829" cy="502760"/>
          </a:xfrm>
          <a:prstGeom prst="rect">
            <a:avLst/>
          </a:prstGeom>
        </p:spPr>
      </p:pic>
      <p:pic>
        <p:nvPicPr>
          <p:cNvPr id="9" name="Picture 8"/>
          <p:cNvPicPr>
            <a:picLocks noChangeAspect="1"/>
          </p:cNvPicPr>
          <p:nvPr/>
        </p:nvPicPr>
        <p:blipFill>
          <a:blip r:embed="rId3"/>
          <a:stretch>
            <a:fillRect/>
          </a:stretch>
        </p:blipFill>
        <p:spPr>
          <a:xfrm>
            <a:off x="4190767" y="2163348"/>
            <a:ext cx="4578986" cy="665191"/>
          </a:xfrm>
          <a:prstGeom prst="rect">
            <a:avLst/>
          </a:prstGeom>
        </p:spPr>
      </p:pic>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6" name="Rectangle 5"/>
          <p:cNvSpPr/>
          <p:nvPr/>
        </p:nvSpPr>
        <p:spPr>
          <a:xfrm>
            <a:off x="256374" y="6381365"/>
            <a:ext cx="1447832" cy="230832"/>
          </a:xfrm>
          <a:prstGeom prst="rect">
            <a:avLst/>
          </a:prstGeom>
        </p:spPr>
        <p:txBody>
          <a:bodyPr wrap="none">
            <a:spAutoFit/>
          </a:bodyPr>
          <a:lstStyle/>
          <a:p>
            <a:r>
              <a:rPr lang="en-US" sz="900" dirty="0"/>
              <a:t>EYFP YFP-360bp WT-603bp</a:t>
            </a:r>
          </a:p>
        </p:txBody>
      </p:sp>
      <p:sp>
        <p:nvSpPr>
          <p:cNvPr id="5" name="Rectangle 4"/>
          <p:cNvSpPr/>
          <p:nvPr/>
        </p:nvSpPr>
        <p:spPr>
          <a:xfrm>
            <a:off x="0" y="515390"/>
            <a:ext cx="9144000" cy="1477328"/>
          </a:xfrm>
          <a:prstGeom prst="rect">
            <a:avLst/>
          </a:prstGeom>
        </p:spPr>
        <p:txBody>
          <a:bodyPr wrap="square">
            <a:spAutoFit/>
          </a:bodyPr>
          <a:lstStyle/>
          <a:p>
            <a:r>
              <a:rPr lang="en-US" dirty="0"/>
              <a:t>7486   7487   7488   7489   7490   7491   7492   7493   7494   7495   7496   7497   7498   7499   7500   7501   7502   7503   7504   7505   7506   7507   7508   7509   7510   7511   7512   7513   7514   3336   3337   3338   3339   3340   3341   3342   3343   3344   3345   3346   3347   3348   9297   9298   9299   9300   9301   9302   H2O</a:t>
            </a:r>
          </a:p>
          <a:p>
            <a:r>
              <a:rPr lang="en-US" dirty="0"/>
              <a:t>F2R WT-410bp flox-450bp</a:t>
            </a:r>
          </a:p>
        </p:txBody>
      </p:sp>
      <p:sp>
        <p:nvSpPr>
          <p:cNvPr id="7" name="TextBox 6"/>
          <p:cNvSpPr txBox="1"/>
          <p:nvPr/>
        </p:nvSpPr>
        <p:spPr>
          <a:xfrm>
            <a:off x="62410" y="146058"/>
            <a:ext cx="949299" cy="369332"/>
          </a:xfrm>
          <a:prstGeom prst="rect">
            <a:avLst/>
          </a:prstGeom>
          <a:noFill/>
        </p:spPr>
        <p:txBody>
          <a:bodyPr wrap="none" rtlCol="0">
            <a:spAutoFit/>
          </a:bodyPr>
          <a:lstStyle/>
          <a:p>
            <a:r>
              <a:rPr lang="en-US" dirty="0" smtClean="0"/>
              <a:t>6/25/21</a:t>
            </a:r>
            <a:endParaRPr lang="en-US" dirty="0"/>
          </a:p>
        </p:txBody>
      </p:sp>
      <p:pic>
        <p:nvPicPr>
          <p:cNvPr id="8" name="Picture 7"/>
          <p:cNvPicPr>
            <a:picLocks noChangeAspect="1"/>
          </p:cNvPicPr>
          <p:nvPr/>
        </p:nvPicPr>
        <p:blipFill>
          <a:blip r:embed="rId4"/>
          <a:stretch>
            <a:fillRect/>
          </a:stretch>
        </p:blipFill>
        <p:spPr>
          <a:xfrm>
            <a:off x="-141984" y="2119773"/>
            <a:ext cx="4594455" cy="727069"/>
          </a:xfrm>
          <a:prstGeom prst="rect">
            <a:avLst/>
          </a:prstGeom>
        </p:spPr>
      </p:pic>
      <p:pic>
        <p:nvPicPr>
          <p:cNvPr id="10" name="Picture 9"/>
          <p:cNvPicPr>
            <a:picLocks noChangeAspect="1"/>
          </p:cNvPicPr>
          <p:nvPr/>
        </p:nvPicPr>
        <p:blipFill rotWithShape="1">
          <a:blip r:embed="rId5"/>
          <a:srcRect l="1" r="67415"/>
          <a:stretch/>
        </p:blipFill>
        <p:spPr>
          <a:xfrm>
            <a:off x="8769752" y="2182685"/>
            <a:ext cx="806509" cy="626516"/>
          </a:xfrm>
          <a:prstGeom prst="rect">
            <a:avLst/>
          </a:prstGeom>
        </p:spPr>
      </p:pic>
      <p:pic>
        <p:nvPicPr>
          <p:cNvPr id="12" name="Picture 11"/>
          <p:cNvPicPr>
            <a:picLocks noChangeAspect="1"/>
          </p:cNvPicPr>
          <p:nvPr/>
        </p:nvPicPr>
        <p:blipFill rotWithShape="1">
          <a:blip r:embed="rId6"/>
          <a:srcRect l="47424"/>
          <a:stretch/>
        </p:blipFill>
        <p:spPr>
          <a:xfrm>
            <a:off x="-37135" y="2900035"/>
            <a:ext cx="4489606" cy="533699"/>
          </a:xfrm>
          <a:prstGeom prst="rect">
            <a:avLst/>
          </a:prstGeom>
        </p:spPr>
      </p:pic>
      <p:pic>
        <p:nvPicPr>
          <p:cNvPr id="14" name="Picture 13"/>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129118" y="3486927"/>
            <a:ext cx="9142502" cy="572373"/>
          </a:xfrm>
          <a:prstGeom prst="rect">
            <a:avLst/>
          </a:prstGeom>
        </p:spPr>
      </p:pic>
    </p:spTree>
    <p:extLst>
      <p:ext uri="{BB962C8B-B14F-4D97-AF65-F5344CB8AC3E}">
        <p14:creationId xmlns:p14="http://schemas.microsoft.com/office/powerpoint/2010/main" val="2570319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36557"/>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098057"/>
            <a:ext cx="678391" cy="230832"/>
          </a:xfrm>
          <a:prstGeom prst="rect">
            <a:avLst/>
          </a:prstGeom>
          <a:noFill/>
        </p:spPr>
        <p:txBody>
          <a:bodyPr wrap="none" rtlCol="0">
            <a:spAutoFit/>
          </a:bodyPr>
          <a:lstStyle/>
          <a:p>
            <a:r>
              <a:rPr lang="en-US" sz="900" dirty="0"/>
              <a:t>F1R 370bp</a:t>
            </a:r>
          </a:p>
        </p:txBody>
      </p:sp>
      <p:sp>
        <p:nvSpPr>
          <p:cNvPr id="6" name="Rectangle 5"/>
          <p:cNvSpPr/>
          <p:nvPr/>
        </p:nvSpPr>
        <p:spPr>
          <a:xfrm>
            <a:off x="256374" y="6381365"/>
            <a:ext cx="1447832" cy="230832"/>
          </a:xfrm>
          <a:prstGeom prst="rect">
            <a:avLst/>
          </a:prstGeom>
        </p:spPr>
        <p:txBody>
          <a:bodyPr wrap="none">
            <a:spAutoFit/>
          </a:bodyPr>
          <a:lstStyle/>
          <a:p>
            <a:r>
              <a:rPr lang="en-US" sz="900" dirty="0"/>
              <a:t>EYFP YFP-360bp WT-603bp</a:t>
            </a:r>
          </a:p>
        </p:txBody>
      </p:sp>
      <p:sp>
        <p:nvSpPr>
          <p:cNvPr id="7" name="TextBox 6"/>
          <p:cNvSpPr txBox="1"/>
          <p:nvPr/>
        </p:nvSpPr>
        <p:spPr>
          <a:xfrm>
            <a:off x="62410" y="146058"/>
            <a:ext cx="949299" cy="369332"/>
          </a:xfrm>
          <a:prstGeom prst="rect">
            <a:avLst/>
          </a:prstGeom>
          <a:noFill/>
        </p:spPr>
        <p:txBody>
          <a:bodyPr wrap="none" rtlCol="0">
            <a:spAutoFit/>
          </a:bodyPr>
          <a:lstStyle/>
          <a:p>
            <a:r>
              <a:rPr lang="en-US" dirty="0" smtClean="0"/>
              <a:t>7/23/21</a:t>
            </a:r>
            <a:endParaRPr lang="en-US" dirty="0"/>
          </a:p>
        </p:txBody>
      </p:sp>
      <p:sp>
        <p:nvSpPr>
          <p:cNvPr id="8" name="Rectangle 7"/>
          <p:cNvSpPr/>
          <p:nvPr/>
        </p:nvSpPr>
        <p:spPr>
          <a:xfrm>
            <a:off x="0" y="515390"/>
            <a:ext cx="9144000" cy="1200329"/>
          </a:xfrm>
          <a:prstGeom prst="rect">
            <a:avLst/>
          </a:prstGeom>
        </p:spPr>
        <p:txBody>
          <a:bodyPr wrap="square">
            <a:spAutoFit/>
          </a:bodyPr>
          <a:lstStyle/>
          <a:p>
            <a:r>
              <a:rPr lang="en-US" dirty="0"/>
              <a:t>3355   3356   3357   3358   3359   3360   3361   3362   3363   3364   3365   7515   7516   7517   7518   7519   7520   7521   7522   7523   7524   7525   7526   7527   7528   7529   7530   7531   7532   7533   7534   7535   7536   7537   7538   7539   9295   9296   H2O</a:t>
            </a:r>
          </a:p>
          <a:p>
            <a:r>
              <a:rPr lang="en-US" dirty="0"/>
              <a:t>F2R WT-410bp flox-450bp</a:t>
            </a:r>
          </a:p>
        </p:txBody>
      </p:sp>
      <p:pic>
        <p:nvPicPr>
          <p:cNvPr id="5" name="Picture 4"/>
          <p:cNvPicPr>
            <a:picLocks noChangeAspect="1"/>
          </p:cNvPicPr>
          <p:nvPr/>
        </p:nvPicPr>
        <p:blipFill>
          <a:blip r:embed="rId2"/>
          <a:stretch>
            <a:fillRect/>
          </a:stretch>
        </p:blipFill>
        <p:spPr>
          <a:xfrm>
            <a:off x="5229398" y="4090544"/>
            <a:ext cx="3390900" cy="771525"/>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092950" y="4914545"/>
            <a:ext cx="7610475" cy="771525"/>
          </a:xfrm>
          <a:prstGeom prst="rect">
            <a:avLst/>
          </a:prstGeom>
        </p:spPr>
      </p:pic>
      <p:pic>
        <p:nvPicPr>
          <p:cNvPr id="10" name="Picture 9"/>
          <p:cNvPicPr>
            <a:picLocks noChangeAspect="1"/>
          </p:cNvPicPr>
          <p:nvPr/>
        </p:nvPicPr>
        <p:blipFill>
          <a:blip r:embed="rId5"/>
          <a:stretch>
            <a:fillRect/>
          </a:stretch>
        </p:blipFill>
        <p:spPr>
          <a:xfrm>
            <a:off x="3859747" y="1670713"/>
            <a:ext cx="4391025" cy="828675"/>
          </a:xfrm>
          <a:prstGeom prst="rect">
            <a:avLst/>
          </a:prstGeom>
        </p:spPr>
      </p:pic>
      <p:pic>
        <p:nvPicPr>
          <p:cNvPr id="11" name="Picture 10"/>
          <p:cNvPicPr>
            <a:picLocks noChangeAspect="1"/>
          </p:cNvPicPr>
          <p:nvPr/>
        </p:nvPicPr>
        <p:blipFill rotWithShape="1">
          <a:blip r:embed="rId6"/>
          <a:srcRect l="29766"/>
          <a:stretch/>
        </p:blipFill>
        <p:spPr>
          <a:xfrm>
            <a:off x="374072" y="1686127"/>
            <a:ext cx="3746269" cy="838200"/>
          </a:xfrm>
          <a:prstGeom prst="rect">
            <a:avLst/>
          </a:prstGeom>
        </p:spPr>
      </p:pic>
      <p:pic>
        <p:nvPicPr>
          <p:cNvPr id="12" name="Picture 11"/>
          <p:cNvPicPr>
            <a:picLocks noChangeAspect="1"/>
          </p:cNvPicPr>
          <p:nvPr/>
        </p:nvPicPr>
        <p:blipFill rotWithShape="1">
          <a:blip r:embed="rId7"/>
          <a:srcRect r="48350"/>
          <a:stretch/>
        </p:blipFill>
        <p:spPr>
          <a:xfrm>
            <a:off x="3774066" y="2507911"/>
            <a:ext cx="4683529" cy="838200"/>
          </a:xfrm>
          <a:prstGeom prst="rect">
            <a:avLst/>
          </a:prstGeom>
        </p:spPr>
      </p:pic>
      <p:pic>
        <p:nvPicPr>
          <p:cNvPr id="13" name="Picture 12"/>
          <p:cNvPicPr>
            <a:picLocks noChangeAspect="1"/>
          </p:cNvPicPr>
          <p:nvPr/>
        </p:nvPicPr>
        <p:blipFill rotWithShape="1">
          <a:blip r:embed="rId8"/>
          <a:srcRect l="66424"/>
          <a:stretch/>
        </p:blipFill>
        <p:spPr>
          <a:xfrm>
            <a:off x="461746" y="2536329"/>
            <a:ext cx="3658596" cy="771525"/>
          </a:xfrm>
          <a:prstGeom prst="rect">
            <a:avLst/>
          </a:prstGeom>
        </p:spPr>
      </p:pic>
      <p:pic>
        <p:nvPicPr>
          <p:cNvPr id="14" name="Picture 13"/>
          <p:cNvPicPr>
            <a:picLocks noChangeAspect="1"/>
          </p:cNvPicPr>
          <p:nvPr/>
        </p:nvPicPr>
        <p:blipFill rotWithShape="1">
          <a:blip r:embed="rId9"/>
          <a:srcRect l="27671"/>
          <a:stretch/>
        </p:blipFill>
        <p:spPr>
          <a:xfrm>
            <a:off x="390698" y="3280762"/>
            <a:ext cx="7943416" cy="771525"/>
          </a:xfrm>
          <a:prstGeom prst="rect">
            <a:avLst/>
          </a:prstGeom>
        </p:spPr>
      </p:pic>
    </p:spTree>
    <p:extLst>
      <p:ext uri="{BB962C8B-B14F-4D97-AF65-F5344CB8AC3E}">
        <p14:creationId xmlns:p14="http://schemas.microsoft.com/office/powerpoint/2010/main" val="35222364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2497907" y="2691819"/>
            <a:ext cx="6024039" cy="555576"/>
          </a:xfrm>
          <a:prstGeom prst="rect">
            <a:avLst/>
          </a:prstGeom>
        </p:spPr>
      </p:pic>
      <p:sp>
        <p:nvSpPr>
          <p:cNvPr id="2" name="TextBox 1"/>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3" name="Rectangle 2"/>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4" name="TextBox 3"/>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6" name="Rectangle 5"/>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5" name="Rectangle 4"/>
          <p:cNvSpPr/>
          <p:nvPr/>
        </p:nvSpPr>
        <p:spPr>
          <a:xfrm>
            <a:off x="0" y="365760"/>
            <a:ext cx="9144000" cy="1754326"/>
          </a:xfrm>
          <a:prstGeom prst="rect">
            <a:avLst/>
          </a:prstGeom>
        </p:spPr>
        <p:txBody>
          <a:bodyPr wrap="square">
            <a:spAutoFit/>
          </a:bodyPr>
          <a:lstStyle/>
          <a:p>
            <a:r>
              <a:rPr lang="en-US" dirty="0"/>
              <a:t>A0110   A0111   A0112   A0113   A0114   A0115   A0116   A0117   A0118   A0119   A0120   A0121   A0122   A0123   A0124   A0125   FA031   FA032   FA033   FA034   FA035   FA036   FA037   FA038   3366   3367   3368   3369   3370   7540   7541   7542   7543   7544   7545   7546   7547   7548   7549   7550   7551   7552   7553   7554   7555   7556   7557   7558   7559   7560   7561   7562   7563   7564   9293   H2O</a:t>
            </a:r>
          </a:p>
          <a:p>
            <a:r>
              <a:rPr lang="en-US" dirty="0"/>
              <a:t>F2R WT-410bp flox-450bp</a:t>
            </a:r>
          </a:p>
        </p:txBody>
      </p:sp>
      <p:sp>
        <p:nvSpPr>
          <p:cNvPr id="7" name="TextBox 6"/>
          <p:cNvSpPr txBox="1"/>
          <p:nvPr/>
        </p:nvSpPr>
        <p:spPr>
          <a:xfrm>
            <a:off x="62410" y="146058"/>
            <a:ext cx="832279" cy="369332"/>
          </a:xfrm>
          <a:prstGeom prst="rect">
            <a:avLst/>
          </a:prstGeom>
          <a:noFill/>
        </p:spPr>
        <p:txBody>
          <a:bodyPr wrap="none" rtlCol="0">
            <a:spAutoFit/>
          </a:bodyPr>
          <a:lstStyle/>
          <a:p>
            <a:r>
              <a:rPr lang="en-US" dirty="0" smtClean="0"/>
              <a:t>8/3/21</a:t>
            </a:r>
            <a:endParaRPr lang="en-US" dirty="0"/>
          </a:p>
        </p:txBody>
      </p:sp>
      <p:sp>
        <p:nvSpPr>
          <p:cNvPr id="8" name="Rectangle 7"/>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9" name="Rectangle 8"/>
          <p:cNvSpPr/>
          <p:nvPr/>
        </p:nvSpPr>
        <p:spPr>
          <a:xfrm>
            <a:off x="254772" y="6664500"/>
            <a:ext cx="1398140" cy="230832"/>
          </a:xfrm>
          <a:prstGeom prst="rect">
            <a:avLst/>
          </a:prstGeom>
        </p:spPr>
        <p:txBody>
          <a:bodyPr wrap="none">
            <a:spAutoFit/>
          </a:bodyPr>
          <a:lstStyle/>
          <a:p>
            <a:r>
              <a:rPr lang="en-US" sz="900" dirty="0" smtClean="0"/>
              <a:t>UTX WT-700bp uf-1052bp</a:t>
            </a:r>
          </a:p>
        </p:txBody>
      </p:sp>
      <p:pic>
        <p:nvPicPr>
          <p:cNvPr id="10" name="Picture 9"/>
          <p:cNvPicPr>
            <a:picLocks noChangeAspect="1"/>
          </p:cNvPicPr>
          <p:nvPr/>
        </p:nvPicPr>
        <p:blipFill>
          <a:blip r:embed="rId3"/>
          <a:stretch>
            <a:fillRect/>
          </a:stretch>
        </p:blipFill>
        <p:spPr>
          <a:xfrm>
            <a:off x="4130364" y="2049256"/>
            <a:ext cx="4777960" cy="650819"/>
          </a:xfrm>
          <a:prstGeom prst="rect">
            <a:avLst/>
          </a:prstGeom>
        </p:spPr>
      </p:pic>
      <p:pic>
        <p:nvPicPr>
          <p:cNvPr id="11" name="Picture 10"/>
          <p:cNvPicPr>
            <a:picLocks noChangeAspect="1"/>
          </p:cNvPicPr>
          <p:nvPr/>
        </p:nvPicPr>
        <p:blipFill>
          <a:blip r:embed="rId4"/>
          <a:stretch>
            <a:fillRect/>
          </a:stretch>
        </p:blipFill>
        <p:spPr>
          <a:xfrm>
            <a:off x="2242725" y="5139959"/>
            <a:ext cx="1905000" cy="1352550"/>
          </a:xfrm>
          <a:prstGeom prst="rect">
            <a:avLst/>
          </a:prstGeom>
        </p:spPr>
      </p:pic>
      <p:pic>
        <p:nvPicPr>
          <p:cNvPr id="12" name="Picture 11"/>
          <p:cNvPicPr>
            <a:picLocks noChangeAspect="1"/>
          </p:cNvPicPr>
          <p:nvPr/>
        </p:nvPicPr>
        <p:blipFill rotWithShape="1">
          <a:blip r:embed="rId5"/>
          <a:srcRect l="74355"/>
          <a:stretch/>
        </p:blipFill>
        <p:spPr>
          <a:xfrm>
            <a:off x="254772" y="2684506"/>
            <a:ext cx="2334558" cy="555576"/>
          </a:xfrm>
          <a:prstGeom prst="rect">
            <a:avLst/>
          </a:prstGeom>
        </p:spPr>
      </p:pic>
      <p:pic>
        <p:nvPicPr>
          <p:cNvPr id="15" name="Picture 14"/>
          <p:cNvPicPr>
            <a:picLocks noChangeAspect="1"/>
          </p:cNvPicPr>
          <p:nvPr/>
        </p:nvPicPr>
        <p:blipFill rotWithShape="1">
          <a:blip r:embed="rId6"/>
          <a:srcRect l="12245"/>
          <a:stretch/>
        </p:blipFill>
        <p:spPr>
          <a:xfrm>
            <a:off x="254772" y="2073372"/>
            <a:ext cx="3949129" cy="611134"/>
          </a:xfrm>
          <a:prstGeom prst="rect">
            <a:avLst/>
          </a:prstGeom>
        </p:spPr>
      </p:pic>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0" y="3238899"/>
            <a:ext cx="8889228" cy="563514"/>
          </a:xfrm>
          <a:prstGeom prst="rect">
            <a:avLst/>
          </a:prstGeom>
        </p:spPr>
      </p:pic>
      <p:sp>
        <p:nvSpPr>
          <p:cNvPr id="18" name="Rectangle 17"/>
          <p:cNvSpPr/>
          <p:nvPr/>
        </p:nvSpPr>
        <p:spPr>
          <a:xfrm>
            <a:off x="4233344" y="5819994"/>
            <a:ext cx="4572000" cy="646331"/>
          </a:xfrm>
          <a:prstGeom prst="rect">
            <a:avLst/>
          </a:prstGeom>
        </p:spPr>
        <p:txBody>
          <a:bodyPr>
            <a:spAutoFit/>
          </a:bodyPr>
          <a:lstStyle/>
          <a:p>
            <a:r>
              <a:rPr lang="en-US" dirty="0"/>
              <a:t>B0003    WT     H2O</a:t>
            </a:r>
          </a:p>
          <a:p>
            <a:r>
              <a:rPr lang="en-US" dirty="0"/>
              <a:t>RBP2 WT-129bp bf-302bp</a:t>
            </a:r>
          </a:p>
        </p:txBody>
      </p:sp>
    </p:spTree>
    <p:extLst>
      <p:ext uri="{BB962C8B-B14F-4D97-AF65-F5344CB8AC3E}">
        <p14:creationId xmlns:p14="http://schemas.microsoft.com/office/powerpoint/2010/main" val="23953178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502" y="307572"/>
            <a:ext cx="9144000" cy="1477328"/>
          </a:xfrm>
          <a:prstGeom prst="rect">
            <a:avLst/>
          </a:prstGeom>
        </p:spPr>
        <p:txBody>
          <a:bodyPr wrap="square">
            <a:spAutoFit/>
          </a:bodyPr>
          <a:lstStyle/>
          <a:p>
            <a:r>
              <a:rPr lang="en-US" dirty="0"/>
              <a:t>3371   3372   3373   3374   3375   3376   3377   3378   3379   3380   3381   3382   3383   3384   3385   3386   3387   3388   3389   3390   3391   3392   3393   7549   7561   7564   7565   7566   7567   7568   7569   7570   7571   7572   7573   7574   7575   7576   7577   7578   7579   7580   7581   7582   7583   7584   7585   9295   9296   H2O</a:t>
            </a:r>
          </a:p>
          <a:p>
            <a:r>
              <a:rPr lang="en-US" dirty="0"/>
              <a:t>F2R WT-410bp flox-450bp</a:t>
            </a:r>
          </a:p>
        </p:txBody>
      </p:sp>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
        <p:nvSpPr>
          <p:cNvPr id="13" name="Rectangle 12"/>
          <p:cNvSpPr/>
          <p:nvPr/>
        </p:nvSpPr>
        <p:spPr>
          <a:xfrm>
            <a:off x="4106487" y="6151621"/>
            <a:ext cx="4572000" cy="646331"/>
          </a:xfrm>
          <a:prstGeom prst="rect">
            <a:avLst/>
          </a:prstGeom>
        </p:spPr>
        <p:txBody>
          <a:bodyPr>
            <a:spAutoFit/>
          </a:bodyPr>
          <a:lstStyle/>
          <a:p>
            <a:r>
              <a:rPr lang="en-US" dirty="0"/>
              <a:t>U0002    WT     H2O</a:t>
            </a:r>
          </a:p>
          <a:p>
            <a:r>
              <a:rPr lang="en-US" dirty="0"/>
              <a:t>UTX WT-700bp uf-1052bp</a:t>
            </a:r>
          </a:p>
        </p:txBody>
      </p:sp>
      <p:sp>
        <p:nvSpPr>
          <p:cNvPr id="14" name="TextBox 13"/>
          <p:cNvSpPr txBox="1"/>
          <p:nvPr/>
        </p:nvSpPr>
        <p:spPr>
          <a:xfrm>
            <a:off x="62410" y="146058"/>
            <a:ext cx="949299" cy="369332"/>
          </a:xfrm>
          <a:prstGeom prst="rect">
            <a:avLst/>
          </a:prstGeom>
          <a:noFill/>
        </p:spPr>
        <p:txBody>
          <a:bodyPr wrap="none" rtlCol="0">
            <a:spAutoFit/>
          </a:bodyPr>
          <a:lstStyle/>
          <a:p>
            <a:r>
              <a:rPr lang="en-US" dirty="0" smtClean="0"/>
              <a:t>8/17/21</a:t>
            </a:r>
            <a:endParaRPr lang="en-US" dirty="0"/>
          </a:p>
        </p:txBody>
      </p:sp>
      <p:pic>
        <p:nvPicPr>
          <p:cNvPr id="15" name="Picture 14"/>
          <p:cNvPicPr>
            <a:picLocks noChangeAspect="1"/>
          </p:cNvPicPr>
          <p:nvPr/>
        </p:nvPicPr>
        <p:blipFill rotWithShape="1">
          <a:blip r:embed="rId2"/>
          <a:srcRect l="7402"/>
          <a:stretch/>
        </p:blipFill>
        <p:spPr>
          <a:xfrm>
            <a:off x="3022139" y="2171774"/>
            <a:ext cx="3576795" cy="623506"/>
          </a:xfrm>
          <a:prstGeom prst="rect">
            <a:avLst/>
          </a:prstGeom>
        </p:spPr>
      </p:pic>
      <p:pic>
        <p:nvPicPr>
          <p:cNvPr id="16" name="Picture 15"/>
          <p:cNvPicPr>
            <a:picLocks noChangeAspect="1"/>
          </p:cNvPicPr>
          <p:nvPr/>
        </p:nvPicPr>
        <p:blipFill rotWithShape="1">
          <a:blip r:embed="rId3"/>
          <a:srcRect l="10513"/>
          <a:stretch/>
        </p:blipFill>
        <p:spPr>
          <a:xfrm>
            <a:off x="6587161" y="2161467"/>
            <a:ext cx="2361098" cy="661525"/>
          </a:xfrm>
          <a:prstGeom prst="rect">
            <a:avLst/>
          </a:prstGeom>
        </p:spPr>
      </p:pic>
      <p:pic>
        <p:nvPicPr>
          <p:cNvPr id="17" name="Picture 16"/>
          <p:cNvPicPr>
            <a:picLocks noChangeAspect="1"/>
          </p:cNvPicPr>
          <p:nvPr/>
        </p:nvPicPr>
        <p:blipFill rotWithShape="1">
          <a:blip r:embed="rId4"/>
          <a:srcRect l="43121"/>
          <a:stretch/>
        </p:blipFill>
        <p:spPr>
          <a:xfrm>
            <a:off x="800137" y="2161467"/>
            <a:ext cx="2197063" cy="623506"/>
          </a:xfrm>
          <a:prstGeom prst="rect">
            <a:avLst/>
          </a:prstGeom>
        </p:spPr>
      </p:pic>
      <p:pic>
        <p:nvPicPr>
          <p:cNvPr id="19" name="Picture 18"/>
          <p:cNvPicPr>
            <a:picLocks noChangeAspect="1"/>
          </p:cNvPicPr>
          <p:nvPr/>
        </p:nvPicPr>
        <p:blipFill>
          <a:blip r:embed="rId5"/>
          <a:stretch>
            <a:fillRect/>
          </a:stretch>
        </p:blipFill>
        <p:spPr>
          <a:xfrm>
            <a:off x="0" y="2805508"/>
            <a:ext cx="8440142" cy="509450"/>
          </a:xfrm>
          <a:prstGeom prst="rect">
            <a:avLst/>
          </a:prstGeom>
        </p:spPr>
      </p:pic>
      <p:pic>
        <p:nvPicPr>
          <p:cNvPr id="20" name="Picture 19"/>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a14:imgEffect>
                  </a14:imgLayer>
                </a14:imgProps>
              </a:ext>
            </a:extLst>
          </a:blip>
          <a:srcRect l="83350"/>
          <a:stretch/>
        </p:blipFill>
        <p:spPr>
          <a:xfrm>
            <a:off x="721554" y="3320302"/>
            <a:ext cx="1418374" cy="599164"/>
          </a:xfrm>
          <a:prstGeom prst="rect">
            <a:avLst/>
          </a:prstGeom>
        </p:spPr>
      </p:pic>
      <p:pic>
        <p:nvPicPr>
          <p:cNvPr id="18" name="Picture 17"/>
          <p:cNvPicPr>
            <a:picLocks noChangeAspect="1"/>
          </p:cNvPicPr>
          <p:nvPr/>
        </p:nvPicPr>
        <p:blipFill rotWithShape="1">
          <a:blip r:embed="rId8"/>
          <a:srcRect l="4419"/>
          <a:stretch/>
        </p:blipFill>
        <p:spPr>
          <a:xfrm>
            <a:off x="2073426" y="3305840"/>
            <a:ext cx="6889810" cy="593091"/>
          </a:xfrm>
          <a:prstGeom prst="rect">
            <a:avLst/>
          </a:prstGeom>
        </p:spPr>
      </p:pic>
    </p:spTree>
    <p:extLst>
      <p:ext uri="{BB962C8B-B14F-4D97-AF65-F5344CB8AC3E}">
        <p14:creationId xmlns:p14="http://schemas.microsoft.com/office/powerpoint/2010/main" val="21102103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
        <p:nvSpPr>
          <p:cNvPr id="2" name="Rectangle 1"/>
          <p:cNvSpPr/>
          <p:nvPr/>
        </p:nvSpPr>
        <p:spPr>
          <a:xfrm>
            <a:off x="0" y="378969"/>
            <a:ext cx="9144000" cy="1200329"/>
          </a:xfrm>
          <a:prstGeom prst="rect">
            <a:avLst/>
          </a:prstGeom>
        </p:spPr>
        <p:txBody>
          <a:bodyPr wrap="square">
            <a:spAutoFit/>
          </a:bodyPr>
          <a:lstStyle/>
          <a:p>
            <a:r>
              <a:rPr lang="en-US" dirty="0"/>
              <a:t>A0138   A0139   A0140   A0141   A0142   A0143   A0144   FA043   FA047   FA048   FA049   FA050   FA051   FA052   FA053   FA054   7586   7587   7588   7589   7590   7591   7592   7593   7594   7595   9303   9306   9307   9308   9309   9310   9311   H2O</a:t>
            </a:r>
          </a:p>
          <a:p>
            <a:r>
              <a:rPr lang="en-US" dirty="0"/>
              <a:t>F2R WT-410bp flox-450bp</a:t>
            </a:r>
          </a:p>
        </p:txBody>
      </p:sp>
      <p:sp>
        <p:nvSpPr>
          <p:cNvPr id="13" name="TextBox 12"/>
          <p:cNvSpPr txBox="1"/>
          <p:nvPr/>
        </p:nvSpPr>
        <p:spPr>
          <a:xfrm>
            <a:off x="2939" y="9637"/>
            <a:ext cx="949299" cy="369332"/>
          </a:xfrm>
          <a:prstGeom prst="rect">
            <a:avLst/>
          </a:prstGeom>
          <a:noFill/>
        </p:spPr>
        <p:txBody>
          <a:bodyPr wrap="none" rtlCol="0">
            <a:spAutoFit/>
          </a:bodyPr>
          <a:lstStyle/>
          <a:p>
            <a:r>
              <a:rPr lang="en-US" dirty="0" smtClean="0"/>
              <a:t>8/27/21</a:t>
            </a:r>
            <a:endParaRPr lang="en-US" dirty="0"/>
          </a:p>
        </p:txBody>
      </p:sp>
      <p:pic>
        <p:nvPicPr>
          <p:cNvPr id="5" name="Picture 4"/>
          <p:cNvPicPr>
            <a:picLocks noChangeAspect="1"/>
          </p:cNvPicPr>
          <p:nvPr/>
        </p:nvPicPr>
        <p:blipFill rotWithShape="1">
          <a:blip r:embed="rId2"/>
          <a:srcRect r="26213"/>
          <a:stretch/>
        </p:blipFill>
        <p:spPr>
          <a:xfrm>
            <a:off x="0" y="1510480"/>
            <a:ext cx="7140633" cy="876300"/>
          </a:xfrm>
          <a:prstGeom prst="rect">
            <a:avLst/>
          </a:prstGeom>
        </p:spPr>
      </p:pic>
      <p:pic>
        <p:nvPicPr>
          <p:cNvPr id="6" name="Picture 5"/>
          <p:cNvPicPr>
            <a:picLocks noChangeAspect="1"/>
          </p:cNvPicPr>
          <p:nvPr/>
        </p:nvPicPr>
        <p:blipFill>
          <a:blip r:embed="rId3"/>
          <a:stretch>
            <a:fillRect/>
          </a:stretch>
        </p:blipFill>
        <p:spPr>
          <a:xfrm>
            <a:off x="254772" y="2528247"/>
            <a:ext cx="6858000" cy="657225"/>
          </a:xfrm>
          <a:prstGeom prst="rect">
            <a:avLst/>
          </a:prstGeom>
        </p:spPr>
      </p:pic>
      <p:pic>
        <p:nvPicPr>
          <p:cNvPr id="15" name="Picture 14"/>
          <p:cNvPicPr>
            <a:picLocks noChangeAspect="1"/>
          </p:cNvPicPr>
          <p:nvPr/>
        </p:nvPicPr>
        <p:blipFill rotWithShape="1">
          <a:blip r:embed="rId4"/>
          <a:srcRect l="35590" r="23692"/>
          <a:stretch/>
        </p:blipFill>
        <p:spPr>
          <a:xfrm>
            <a:off x="2523604" y="3322352"/>
            <a:ext cx="4580313" cy="657225"/>
          </a:xfrm>
          <a:prstGeom prst="rect">
            <a:avLst/>
          </a:prstGeom>
        </p:spPr>
      </p:pic>
    </p:spTree>
    <p:extLst>
      <p:ext uri="{BB962C8B-B14F-4D97-AF65-F5344CB8AC3E}">
        <p14:creationId xmlns:p14="http://schemas.microsoft.com/office/powerpoint/2010/main" val="31844212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pic>
        <p:nvPicPr>
          <p:cNvPr id="2" name="Picture 1"/>
          <p:cNvPicPr>
            <a:picLocks noChangeAspect="1"/>
          </p:cNvPicPr>
          <p:nvPr/>
        </p:nvPicPr>
        <p:blipFill>
          <a:blip r:embed="rId2"/>
          <a:stretch>
            <a:fillRect/>
          </a:stretch>
        </p:blipFill>
        <p:spPr>
          <a:xfrm>
            <a:off x="432281" y="2104382"/>
            <a:ext cx="4594566" cy="622437"/>
          </a:xfrm>
          <a:prstGeom prst="rect">
            <a:avLst/>
          </a:prstGeom>
        </p:spPr>
      </p:pic>
      <p:pic>
        <p:nvPicPr>
          <p:cNvPr id="13" name="Picture 12"/>
          <p:cNvPicPr>
            <a:picLocks noChangeAspect="1"/>
          </p:cNvPicPr>
          <p:nvPr/>
        </p:nvPicPr>
        <p:blipFill rotWithShape="1">
          <a:blip r:embed="rId3"/>
          <a:srcRect l="85324"/>
          <a:stretch/>
        </p:blipFill>
        <p:spPr>
          <a:xfrm>
            <a:off x="-256657" y="2043163"/>
            <a:ext cx="710367" cy="655196"/>
          </a:xfrm>
          <a:prstGeom prst="rect">
            <a:avLst/>
          </a:prstGeom>
        </p:spPr>
      </p:pic>
      <p:sp>
        <p:nvSpPr>
          <p:cNvPr id="3" name="Rectangle 2"/>
          <p:cNvSpPr/>
          <p:nvPr/>
        </p:nvSpPr>
        <p:spPr>
          <a:xfrm>
            <a:off x="-1" y="631767"/>
            <a:ext cx="9144001" cy="1477328"/>
          </a:xfrm>
          <a:prstGeom prst="rect">
            <a:avLst/>
          </a:prstGeom>
        </p:spPr>
        <p:txBody>
          <a:bodyPr wrap="square">
            <a:spAutoFit/>
          </a:bodyPr>
          <a:lstStyle/>
          <a:p>
            <a:r>
              <a:rPr lang="en-US" dirty="0"/>
              <a:t>7586   7596   7597   7598   7599   7600   7601   7602   7603   7604   7605   7606   7607   7608   7609   7610   7611   7612   7613   7614   7615   7616   7617   7618   7619   7620   7621   7622   7623   7624   7625   7626   7627   7628   7629   7630   7631   7632   7633   7634   7635   7636   7637   7638   7639   7640   7641   7642   7643   7644   7645   7646   7647   7648   H2O   </a:t>
            </a:r>
          </a:p>
          <a:p>
            <a:r>
              <a:rPr lang="en-US" dirty="0"/>
              <a:t>Tie2-Cre 250bp Int. 324bp</a:t>
            </a:r>
          </a:p>
        </p:txBody>
      </p:sp>
      <p:pic>
        <p:nvPicPr>
          <p:cNvPr id="4" name="Picture 3"/>
          <p:cNvPicPr>
            <a:picLocks noChangeAspect="1"/>
          </p:cNvPicPr>
          <p:nvPr/>
        </p:nvPicPr>
        <p:blipFill>
          <a:blip r:embed="rId4"/>
          <a:stretch>
            <a:fillRect/>
          </a:stretch>
        </p:blipFill>
        <p:spPr>
          <a:xfrm>
            <a:off x="4961533" y="2084319"/>
            <a:ext cx="3611771" cy="638817"/>
          </a:xfrm>
          <a:prstGeom prst="rect">
            <a:avLst/>
          </a:prstGeom>
        </p:spPr>
      </p:pic>
      <p:pic>
        <p:nvPicPr>
          <p:cNvPr id="5" name="Picture 4"/>
          <p:cNvPicPr>
            <a:picLocks noChangeAspect="1"/>
          </p:cNvPicPr>
          <p:nvPr/>
        </p:nvPicPr>
        <p:blipFill>
          <a:blip r:embed="rId5"/>
          <a:stretch>
            <a:fillRect/>
          </a:stretch>
        </p:blipFill>
        <p:spPr>
          <a:xfrm>
            <a:off x="-11603" y="3752919"/>
            <a:ext cx="9434831" cy="606057"/>
          </a:xfrm>
          <a:prstGeom prst="rect">
            <a:avLst/>
          </a:prstGeom>
        </p:spPr>
      </p:pic>
      <p:pic>
        <p:nvPicPr>
          <p:cNvPr id="6" name="Picture 5"/>
          <p:cNvPicPr>
            <a:picLocks noChangeAspect="1"/>
          </p:cNvPicPr>
          <p:nvPr/>
        </p:nvPicPr>
        <p:blipFill>
          <a:blip r:embed="rId6"/>
          <a:stretch>
            <a:fillRect/>
          </a:stretch>
        </p:blipFill>
        <p:spPr>
          <a:xfrm>
            <a:off x="103975" y="2728428"/>
            <a:ext cx="8820584" cy="491398"/>
          </a:xfrm>
          <a:prstGeom prst="rect">
            <a:avLst/>
          </a:prstGeom>
        </p:spPr>
      </p:pic>
      <p:pic>
        <p:nvPicPr>
          <p:cNvPr id="14" name="Picture 13"/>
          <p:cNvPicPr>
            <a:picLocks noChangeAspect="1"/>
          </p:cNvPicPr>
          <p:nvPr/>
        </p:nvPicPr>
        <p:blipFill>
          <a:blip r:embed="rId7"/>
          <a:stretch>
            <a:fillRect/>
          </a:stretch>
        </p:blipFill>
        <p:spPr>
          <a:xfrm>
            <a:off x="254772" y="4370643"/>
            <a:ext cx="9082663" cy="450447"/>
          </a:xfrm>
          <a:prstGeom prst="rect">
            <a:avLst/>
          </a:prstGeom>
        </p:spPr>
      </p:pic>
      <p:sp>
        <p:nvSpPr>
          <p:cNvPr id="15" name="TextBox 14"/>
          <p:cNvSpPr txBox="1"/>
          <p:nvPr/>
        </p:nvSpPr>
        <p:spPr>
          <a:xfrm>
            <a:off x="62410" y="146058"/>
            <a:ext cx="949299" cy="369332"/>
          </a:xfrm>
          <a:prstGeom prst="rect">
            <a:avLst/>
          </a:prstGeom>
          <a:noFill/>
        </p:spPr>
        <p:txBody>
          <a:bodyPr wrap="none" rtlCol="0">
            <a:spAutoFit/>
          </a:bodyPr>
          <a:lstStyle/>
          <a:p>
            <a:r>
              <a:rPr lang="en-US" dirty="0" smtClean="0"/>
              <a:t>9/23/21</a:t>
            </a:r>
            <a:endParaRPr lang="en-US" dirty="0"/>
          </a:p>
        </p:txBody>
      </p:sp>
    </p:spTree>
    <p:extLst>
      <p:ext uri="{BB962C8B-B14F-4D97-AF65-F5344CB8AC3E}">
        <p14:creationId xmlns:p14="http://schemas.microsoft.com/office/powerpoint/2010/main" val="1001588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40504177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
        <p:nvSpPr>
          <p:cNvPr id="3" name="Rectangle 2"/>
          <p:cNvSpPr/>
          <p:nvPr/>
        </p:nvSpPr>
        <p:spPr>
          <a:xfrm>
            <a:off x="-33251" y="379408"/>
            <a:ext cx="9144000" cy="830997"/>
          </a:xfrm>
          <a:prstGeom prst="rect">
            <a:avLst/>
          </a:prstGeom>
        </p:spPr>
        <p:txBody>
          <a:bodyPr wrap="square">
            <a:spAutoFit/>
          </a:bodyPr>
          <a:lstStyle/>
          <a:p>
            <a:r>
              <a:rPr lang="en-US" sz="1200" dirty="0"/>
              <a:t>7586   7596   7597   7598   7599   7600   7601   7602   7603   7604   7605   7606   7607   7608   7609   7610   7611   7612   7618   7619   7620   7621   7622   7623   7624   7625   7626   7627   7628   7629   7630   7631   7632   7633   7634   7635   7636   7637   7638   7639   7640   7641   7642   7643   7644   7645   7646   7647   7648   7675   7676   7677   7678   7679   7680   7681    WT    H2O   </a:t>
            </a:r>
          </a:p>
          <a:p>
            <a:r>
              <a:rPr lang="en-US" sz="1200" dirty="0"/>
              <a:t>F2R WT-410bp flox-450bp</a:t>
            </a:r>
          </a:p>
        </p:txBody>
      </p:sp>
      <p:sp>
        <p:nvSpPr>
          <p:cNvPr id="4" name="Rectangle 3"/>
          <p:cNvSpPr/>
          <p:nvPr/>
        </p:nvSpPr>
        <p:spPr>
          <a:xfrm>
            <a:off x="-33252" y="2988776"/>
            <a:ext cx="9177251" cy="646331"/>
          </a:xfrm>
          <a:prstGeom prst="rect">
            <a:avLst/>
          </a:prstGeom>
        </p:spPr>
        <p:txBody>
          <a:bodyPr wrap="square">
            <a:spAutoFit/>
          </a:bodyPr>
          <a:lstStyle/>
          <a:p>
            <a:r>
              <a:rPr lang="en-US" sz="1200" dirty="0"/>
              <a:t>7649   7650   7651   7652   7653   7654   7655   7656   7657   7658   7659   7660   7661   7662   7663   7664   7665   7666   7667   7668   7669   7670   7671   7672   7673   7674   7682   7683   7684   7685   7686   7687   7675   7676   7677   7678   7679   7680   7681   H2O</a:t>
            </a:r>
          </a:p>
          <a:p>
            <a:r>
              <a:rPr lang="en-US" sz="1200" dirty="0"/>
              <a:t>Tie2-Cre 250bp Int. 324bp</a:t>
            </a:r>
          </a:p>
        </p:txBody>
      </p:sp>
      <p:sp>
        <p:nvSpPr>
          <p:cNvPr id="13" name="Rectangle 12"/>
          <p:cNvSpPr/>
          <p:nvPr/>
        </p:nvSpPr>
        <p:spPr>
          <a:xfrm>
            <a:off x="3633188" y="5567739"/>
            <a:ext cx="5488300" cy="646331"/>
          </a:xfrm>
          <a:prstGeom prst="rect">
            <a:avLst/>
          </a:prstGeom>
        </p:spPr>
        <p:txBody>
          <a:bodyPr wrap="square">
            <a:spAutoFit/>
          </a:bodyPr>
          <a:lstStyle/>
          <a:p>
            <a:r>
              <a:rPr lang="en-US" sz="1200" dirty="0"/>
              <a:t>4114   4115   4116   4117   4118   4119   4120   4121   4129   4130   4131   4132   4133   4134   4135   4136   4137   4138   4117+ H2O </a:t>
            </a:r>
          </a:p>
          <a:p>
            <a:r>
              <a:rPr lang="en-US" sz="1200" dirty="0"/>
              <a:t>EYFP WT-650bp flox-1250bp</a:t>
            </a:r>
          </a:p>
        </p:txBody>
      </p:sp>
      <p:sp>
        <p:nvSpPr>
          <p:cNvPr id="14" name="TextBox 13"/>
          <p:cNvSpPr txBox="1"/>
          <p:nvPr/>
        </p:nvSpPr>
        <p:spPr>
          <a:xfrm>
            <a:off x="62410" y="146058"/>
            <a:ext cx="1066318" cy="369332"/>
          </a:xfrm>
          <a:prstGeom prst="rect">
            <a:avLst/>
          </a:prstGeom>
          <a:noFill/>
        </p:spPr>
        <p:txBody>
          <a:bodyPr wrap="none" rtlCol="0">
            <a:spAutoFit/>
          </a:bodyPr>
          <a:lstStyle/>
          <a:p>
            <a:r>
              <a:rPr lang="en-US" dirty="0" smtClean="0"/>
              <a:t>10/16/21</a:t>
            </a:r>
            <a:endParaRPr lang="en-US" dirty="0"/>
          </a:p>
        </p:txBody>
      </p:sp>
      <p:pic>
        <p:nvPicPr>
          <p:cNvPr id="5" name="Picture 4"/>
          <p:cNvPicPr>
            <a:picLocks noChangeAspect="1"/>
          </p:cNvPicPr>
          <p:nvPr/>
        </p:nvPicPr>
        <p:blipFill>
          <a:blip r:embed="rId2"/>
          <a:stretch>
            <a:fillRect/>
          </a:stretch>
        </p:blipFill>
        <p:spPr>
          <a:xfrm>
            <a:off x="-10745" y="4474458"/>
            <a:ext cx="9132233" cy="588437"/>
          </a:xfrm>
          <a:prstGeom prst="rect">
            <a:avLst/>
          </a:prstGeom>
        </p:spPr>
      </p:pic>
      <p:pic>
        <p:nvPicPr>
          <p:cNvPr id="6" name="Picture 5"/>
          <p:cNvPicPr>
            <a:picLocks noChangeAspect="1"/>
          </p:cNvPicPr>
          <p:nvPr/>
        </p:nvPicPr>
        <p:blipFill>
          <a:blip r:embed="rId3"/>
          <a:stretch>
            <a:fillRect/>
          </a:stretch>
        </p:blipFill>
        <p:spPr>
          <a:xfrm>
            <a:off x="6102884" y="3953839"/>
            <a:ext cx="3018604" cy="603721"/>
          </a:xfrm>
          <a:prstGeom prst="rect">
            <a:avLst/>
          </a:prstGeom>
        </p:spPr>
      </p:pic>
      <p:pic>
        <p:nvPicPr>
          <p:cNvPr id="17" name="Picture 16"/>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l="79568"/>
          <a:stretch/>
        </p:blipFill>
        <p:spPr>
          <a:xfrm>
            <a:off x="1704206" y="5723769"/>
            <a:ext cx="1862779" cy="565511"/>
          </a:xfrm>
          <a:prstGeom prst="rect">
            <a:avLst/>
          </a:prstGeom>
        </p:spPr>
      </p:pic>
      <p:pic>
        <p:nvPicPr>
          <p:cNvPr id="18" name="Picture 17"/>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9557" y="5106213"/>
            <a:ext cx="8559080" cy="573153"/>
          </a:xfrm>
          <a:prstGeom prst="rect">
            <a:avLst/>
          </a:prstGeom>
        </p:spPr>
      </p:pic>
      <p:pic>
        <p:nvPicPr>
          <p:cNvPr id="19" name="Picture 18"/>
          <p:cNvPicPr>
            <a:picLocks noChangeAspect="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Lst>
          </a:blip>
          <a:stretch>
            <a:fillRect/>
          </a:stretch>
        </p:blipFill>
        <p:spPr>
          <a:xfrm>
            <a:off x="62410" y="1728882"/>
            <a:ext cx="8895330" cy="641931"/>
          </a:xfrm>
          <a:prstGeom prst="rect">
            <a:avLst/>
          </a:prstGeom>
        </p:spPr>
      </p:pic>
      <p:pic>
        <p:nvPicPr>
          <p:cNvPr id="20" name="Picture 19"/>
          <p:cNvPicPr>
            <a:picLocks noChangeAspect="1"/>
          </p:cNvPicPr>
          <p:nvPr/>
        </p:nvPicPr>
        <p:blipFill>
          <a:blip r:embed="rId10"/>
          <a:stretch>
            <a:fillRect/>
          </a:stretch>
        </p:blipFill>
        <p:spPr>
          <a:xfrm>
            <a:off x="62410" y="1043888"/>
            <a:ext cx="8803625" cy="657215"/>
          </a:xfrm>
          <a:prstGeom prst="rect">
            <a:avLst/>
          </a:prstGeom>
        </p:spPr>
      </p:pic>
      <p:pic>
        <p:nvPicPr>
          <p:cNvPr id="23" name="Picture 22"/>
          <p:cNvPicPr>
            <a:picLocks noChangeAspect="1"/>
          </p:cNvPicPr>
          <p:nvPr/>
        </p:nvPicPr>
        <p:blipFill>
          <a:blip r:embed="rId11"/>
          <a:stretch>
            <a:fillRect/>
          </a:stretch>
        </p:blipFill>
        <p:spPr>
          <a:xfrm>
            <a:off x="1752271" y="6193423"/>
            <a:ext cx="4585221" cy="534942"/>
          </a:xfrm>
          <a:prstGeom prst="rect">
            <a:avLst/>
          </a:prstGeom>
        </p:spPr>
      </p:pic>
      <p:pic>
        <p:nvPicPr>
          <p:cNvPr id="24" name="Picture 23"/>
          <p:cNvPicPr>
            <a:picLocks noChangeAspect="1"/>
          </p:cNvPicPr>
          <p:nvPr/>
        </p:nvPicPr>
        <p:blipFill>
          <a:blip r:embed="rId12"/>
          <a:stretch>
            <a:fillRect/>
          </a:stretch>
        </p:blipFill>
        <p:spPr>
          <a:xfrm>
            <a:off x="6377338" y="6109778"/>
            <a:ext cx="2095500" cy="685800"/>
          </a:xfrm>
          <a:prstGeom prst="rect">
            <a:avLst/>
          </a:prstGeom>
        </p:spPr>
      </p:pic>
      <p:pic>
        <p:nvPicPr>
          <p:cNvPr id="25" name="Picture 24"/>
          <p:cNvPicPr>
            <a:picLocks noChangeAspect="1"/>
          </p:cNvPicPr>
          <p:nvPr/>
        </p:nvPicPr>
        <p:blipFill>
          <a:blip r:embed="rId13"/>
          <a:stretch>
            <a:fillRect/>
          </a:stretch>
        </p:blipFill>
        <p:spPr>
          <a:xfrm>
            <a:off x="126813" y="2399887"/>
            <a:ext cx="8857119" cy="611363"/>
          </a:xfrm>
          <a:prstGeom prst="rect">
            <a:avLst/>
          </a:prstGeom>
        </p:spPr>
      </p:pic>
      <p:pic>
        <p:nvPicPr>
          <p:cNvPr id="26" name="Picture 25"/>
          <p:cNvPicPr>
            <a:picLocks noChangeAspect="1"/>
          </p:cNvPicPr>
          <p:nvPr/>
        </p:nvPicPr>
        <p:blipFill>
          <a:blip r:embed="rId14"/>
          <a:stretch>
            <a:fillRect/>
          </a:stretch>
        </p:blipFill>
        <p:spPr>
          <a:xfrm>
            <a:off x="39557" y="3545517"/>
            <a:ext cx="8681353" cy="557869"/>
          </a:xfrm>
          <a:prstGeom prst="rect">
            <a:avLst/>
          </a:prstGeom>
        </p:spPr>
      </p:pic>
    </p:spTree>
    <p:extLst>
      <p:ext uri="{BB962C8B-B14F-4D97-AF65-F5344CB8AC3E}">
        <p14:creationId xmlns:p14="http://schemas.microsoft.com/office/powerpoint/2010/main" val="15816014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
        <p:nvSpPr>
          <p:cNvPr id="2" name="Rectangle 1"/>
          <p:cNvSpPr/>
          <p:nvPr/>
        </p:nvSpPr>
        <p:spPr>
          <a:xfrm>
            <a:off x="0" y="440575"/>
            <a:ext cx="9144000" cy="646331"/>
          </a:xfrm>
          <a:prstGeom prst="rect">
            <a:avLst/>
          </a:prstGeom>
        </p:spPr>
        <p:txBody>
          <a:bodyPr wrap="square">
            <a:spAutoFit/>
          </a:bodyPr>
          <a:lstStyle/>
          <a:p>
            <a:r>
              <a:rPr lang="en-US" sz="1200" dirty="0"/>
              <a:t>7599   7613   7614   7615   7616   7617   7624   7625   7627   7628   7641   7642   7666   7667   7668   7669   7674   7675   7676   7677   7678   7679   7680   7681   7682   7683   7684   7685   H2O   </a:t>
            </a:r>
          </a:p>
          <a:p>
            <a:r>
              <a:rPr lang="en-US" sz="1200" dirty="0"/>
              <a:t>F2R WT-410bp flox-450bp</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1046734"/>
            <a:ext cx="9144000" cy="510249"/>
          </a:xfrm>
          <a:prstGeom prst="rect">
            <a:avLst/>
          </a:prstGeom>
        </p:spPr>
      </p:pic>
      <p:sp>
        <p:nvSpPr>
          <p:cNvPr id="4" name="Rectangle 3"/>
          <p:cNvSpPr/>
          <p:nvPr/>
        </p:nvSpPr>
        <p:spPr>
          <a:xfrm>
            <a:off x="0" y="1606514"/>
            <a:ext cx="9144000" cy="830997"/>
          </a:xfrm>
          <a:prstGeom prst="rect">
            <a:avLst/>
          </a:prstGeom>
        </p:spPr>
        <p:txBody>
          <a:bodyPr wrap="square">
            <a:spAutoFit/>
          </a:bodyPr>
          <a:lstStyle/>
          <a:p>
            <a:r>
              <a:rPr lang="en-US" sz="1200" dirty="0"/>
              <a:t>FA056   FA088   FA089   3419   3420   3425   3426   3427  3428   3429   7688   7689   7690   7691   7692   7693   7694   7695   7696   7697   7698   7699   7700   7701   7702   7703   7704   7705   7706   7707   7708   7709   7710   7711   7712   7713   7714   7715   7716   7717   7718   7719   7720   7721   7722   7723   7724   7725   7726   7728   7729   7730   H2O</a:t>
            </a:r>
          </a:p>
          <a:p>
            <a:r>
              <a:rPr lang="en-US" sz="1200" dirty="0"/>
              <a:t>Tie2-Cre 250bp Int. 324bp</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54000"/>
                    </a14:imgEffect>
                  </a14:imgLayer>
                </a14:imgProps>
              </a:ext>
            </a:extLst>
          </a:blip>
          <a:stretch>
            <a:fillRect/>
          </a:stretch>
        </p:blipFill>
        <p:spPr>
          <a:xfrm>
            <a:off x="0" y="3388367"/>
            <a:ext cx="9059756" cy="564220"/>
          </a:xfrm>
          <a:prstGeom prst="rect">
            <a:avLst/>
          </a:prstGeom>
        </p:spPr>
      </p:pic>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053116" y="5273303"/>
            <a:ext cx="8090883" cy="664428"/>
          </a:xfrm>
          <a:prstGeom prst="rect">
            <a:avLst/>
          </a:prstGeom>
        </p:spPr>
      </p:pic>
      <p:pic>
        <p:nvPicPr>
          <p:cNvPr id="17" name="Picture 16"/>
          <p:cNvPicPr>
            <a:picLocks noChangeAspect="1"/>
          </p:cNvPicPr>
          <p:nvPr/>
        </p:nvPicPr>
        <p:blipFill>
          <a:blip r:embed="rId8"/>
          <a:stretch>
            <a:fillRect/>
          </a:stretch>
        </p:blipFill>
        <p:spPr>
          <a:xfrm>
            <a:off x="-101918" y="4162395"/>
            <a:ext cx="4540915" cy="649863"/>
          </a:xfrm>
          <a:prstGeom prst="rect">
            <a:avLst/>
          </a:prstGeom>
        </p:spPr>
      </p:pic>
      <p:pic>
        <p:nvPicPr>
          <p:cNvPr id="18" name="Picture 17"/>
          <p:cNvPicPr>
            <a:picLocks noChangeAspect="1"/>
          </p:cNvPicPr>
          <p:nvPr/>
        </p:nvPicPr>
        <p:blipFill>
          <a:blip r:embed="rId9"/>
          <a:stretch>
            <a:fillRect/>
          </a:stretch>
        </p:blipFill>
        <p:spPr>
          <a:xfrm>
            <a:off x="4380809" y="4232831"/>
            <a:ext cx="4397432" cy="540861"/>
          </a:xfrm>
          <a:prstGeom prst="rect">
            <a:avLst/>
          </a:prstGeom>
        </p:spPr>
      </p:pic>
      <p:pic>
        <p:nvPicPr>
          <p:cNvPr id="19" name="Picture 18"/>
          <p:cNvPicPr>
            <a:picLocks noChangeAspect="1"/>
          </p:cNvPicPr>
          <p:nvPr/>
        </p:nvPicPr>
        <p:blipFill>
          <a:blip r:embed="rId10"/>
          <a:stretch>
            <a:fillRect/>
          </a:stretch>
        </p:blipFill>
        <p:spPr>
          <a:xfrm>
            <a:off x="2310937" y="2261388"/>
            <a:ext cx="5475870" cy="532264"/>
          </a:xfrm>
          <a:prstGeom prst="rect">
            <a:avLst/>
          </a:prstGeom>
        </p:spPr>
      </p:pic>
      <p:pic>
        <p:nvPicPr>
          <p:cNvPr id="20" name="Picture 19"/>
          <p:cNvPicPr>
            <a:picLocks noChangeAspect="1"/>
          </p:cNvPicPr>
          <p:nvPr/>
        </p:nvPicPr>
        <p:blipFill rotWithShape="1">
          <a:blip r:embed="rId11"/>
          <a:srcRect l="30713"/>
          <a:stretch/>
        </p:blipFill>
        <p:spPr>
          <a:xfrm>
            <a:off x="2568632" y="2893552"/>
            <a:ext cx="6143106" cy="503390"/>
          </a:xfrm>
          <a:prstGeom prst="rect">
            <a:avLst/>
          </a:prstGeom>
        </p:spPr>
      </p:pic>
      <p:pic>
        <p:nvPicPr>
          <p:cNvPr id="21" name="Picture 20"/>
          <p:cNvPicPr>
            <a:picLocks noChangeAspect="1"/>
          </p:cNvPicPr>
          <p:nvPr/>
        </p:nvPicPr>
        <p:blipFill>
          <a:blip r:embed="rId12"/>
          <a:stretch>
            <a:fillRect/>
          </a:stretch>
        </p:blipFill>
        <p:spPr>
          <a:xfrm>
            <a:off x="882746" y="4775092"/>
            <a:ext cx="7960609" cy="489105"/>
          </a:xfrm>
          <a:prstGeom prst="rect">
            <a:avLst/>
          </a:prstGeom>
        </p:spPr>
      </p:pic>
      <p:sp>
        <p:nvSpPr>
          <p:cNvPr id="22" name="TextBox 21"/>
          <p:cNvSpPr txBox="1"/>
          <p:nvPr/>
        </p:nvSpPr>
        <p:spPr>
          <a:xfrm>
            <a:off x="62410" y="146058"/>
            <a:ext cx="949299" cy="369332"/>
          </a:xfrm>
          <a:prstGeom prst="rect">
            <a:avLst/>
          </a:prstGeom>
          <a:noFill/>
        </p:spPr>
        <p:txBody>
          <a:bodyPr wrap="none" rtlCol="0">
            <a:spAutoFit/>
          </a:bodyPr>
          <a:lstStyle/>
          <a:p>
            <a:r>
              <a:rPr lang="en-US" dirty="0" smtClean="0"/>
              <a:t>11/7/21</a:t>
            </a:r>
            <a:endParaRPr lang="en-US" dirty="0"/>
          </a:p>
        </p:txBody>
      </p:sp>
    </p:spTree>
    <p:extLst>
      <p:ext uri="{BB962C8B-B14F-4D97-AF65-F5344CB8AC3E}">
        <p14:creationId xmlns:p14="http://schemas.microsoft.com/office/powerpoint/2010/main" val="7700432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38175" y="3024187"/>
            <a:ext cx="7867650" cy="809625"/>
          </a:xfrm>
          <a:prstGeom prst="rect">
            <a:avLst/>
          </a:prstGeom>
        </p:spPr>
      </p:pic>
      <p:sp>
        <p:nvSpPr>
          <p:cNvPr id="13" name="TextBox 12"/>
          <p:cNvSpPr txBox="1"/>
          <p:nvPr/>
        </p:nvSpPr>
        <p:spPr>
          <a:xfrm>
            <a:off x="62410" y="146057"/>
            <a:ext cx="8141790" cy="1200329"/>
          </a:xfrm>
          <a:prstGeom prst="rect">
            <a:avLst/>
          </a:prstGeom>
          <a:noFill/>
        </p:spPr>
        <p:txBody>
          <a:bodyPr wrap="square" rtlCol="0">
            <a:spAutoFit/>
          </a:bodyPr>
          <a:lstStyle/>
          <a:p>
            <a:r>
              <a:rPr lang="en-US" dirty="0" smtClean="0"/>
              <a:t>11/8/21 redo F2R with old cDNA from yesterday and new prepared from same tissue, and try two dose for cDNA with new cDNA. Seems no water is not good, but 6ul/30ul total is ok. </a:t>
            </a:r>
          </a:p>
          <a:p>
            <a:r>
              <a:rPr lang="en-US" dirty="0" smtClean="0"/>
              <a:t>Next try 2-5ul/15ul, with some new tissue</a:t>
            </a:r>
            <a:endParaRPr lang="en-US" dirty="0"/>
          </a:p>
        </p:txBody>
      </p:sp>
      <p:sp>
        <p:nvSpPr>
          <p:cNvPr id="3" name="Rectangle 2"/>
          <p:cNvSpPr/>
          <p:nvPr/>
        </p:nvSpPr>
        <p:spPr>
          <a:xfrm>
            <a:off x="0" y="1262465"/>
            <a:ext cx="9060873" cy="1200329"/>
          </a:xfrm>
          <a:prstGeom prst="rect">
            <a:avLst/>
          </a:prstGeom>
        </p:spPr>
        <p:txBody>
          <a:bodyPr wrap="square">
            <a:spAutoFit/>
          </a:bodyPr>
          <a:lstStyle/>
          <a:p>
            <a:r>
              <a:rPr lang="en-US" dirty="0"/>
              <a:t>7674   7682   7683   7684   7685   7729    WT    7674   7682   7683   7684   7685   7729   H2O    7674   7682   7683   7684   7685   7729   H2O   </a:t>
            </a:r>
          </a:p>
          <a:p>
            <a:r>
              <a:rPr lang="en-US" dirty="0"/>
              <a:t>old cDNA 6ul			new 6ul			new 12ul</a:t>
            </a:r>
          </a:p>
          <a:p>
            <a:r>
              <a:rPr lang="en-US" dirty="0"/>
              <a:t>F2R WT-410bp flox-450bp</a:t>
            </a:r>
          </a:p>
        </p:txBody>
      </p:sp>
    </p:spTree>
    <p:extLst>
      <p:ext uri="{BB962C8B-B14F-4D97-AF65-F5344CB8AC3E}">
        <p14:creationId xmlns:p14="http://schemas.microsoft.com/office/powerpoint/2010/main" val="31258222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
        <p:nvSpPr>
          <p:cNvPr id="2" name="Rectangle 1"/>
          <p:cNvSpPr/>
          <p:nvPr/>
        </p:nvSpPr>
        <p:spPr>
          <a:xfrm>
            <a:off x="0" y="482601"/>
            <a:ext cx="9144000" cy="1477328"/>
          </a:xfrm>
          <a:prstGeom prst="rect">
            <a:avLst/>
          </a:prstGeom>
        </p:spPr>
        <p:txBody>
          <a:bodyPr wrap="square">
            <a:spAutoFit/>
          </a:bodyPr>
          <a:lstStyle/>
          <a:p>
            <a:r>
              <a:rPr lang="en-US" dirty="0"/>
              <a:t>3430   3431   3432   3433   3434   3435   3436   3437   3438   3439   3440   3441   3442   7693   7694   7697   7698   7699   7700   7701   7702   7703   7704   7705   7706   7707   7708   7709   7710   7711   7712   7713   7714   7715   7716   7717   7718   7723   7724   7725   7727   7728   7729   7730   7731   7732   7733   7734   7735   7736   7737   7738   7739   H2O</a:t>
            </a:r>
          </a:p>
          <a:p>
            <a:r>
              <a:rPr lang="en-US" dirty="0"/>
              <a:t>F2R WT-410bp flox-450bp</a:t>
            </a:r>
          </a:p>
        </p:txBody>
      </p:sp>
      <p:pic>
        <p:nvPicPr>
          <p:cNvPr id="3" name="Picture 2"/>
          <p:cNvPicPr>
            <a:picLocks noChangeAspect="1"/>
          </p:cNvPicPr>
          <p:nvPr/>
        </p:nvPicPr>
        <p:blipFill>
          <a:blip r:embed="rId2"/>
          <a:stretch>
            <a:fillRect/>
          </a:stretch>
        </p:blipFill>
        <p:spPr>
          <a:xfrm>
            <a:off x="5502505" y="2790749"/>
            <a:ext cx="3641495" cy="715773"/>
          </a:xfrm>
          <a:prstGeom prst="rect">
            <a:avLst/>
          </a:prstGeom>
        </p:spPr>
      </p:pic>
      <p:pic>
        <p:nvPicPr>
          <p:cNvPr id="4" name="Picture 3"/>
          <p:cNvPicPr>
            <a:picLocks noChangeAspect="1"/>
          </p:cNvPicPr>
          <p:nvPr/>
        </p:nvPicPr>
        <p:blipFill>
          <a:blip r:embed="rId3"/>
          <a:stretch>
            <a:fillRect/>
          </a:stretch>
        </p:blipFill>
        <p:spPr>
          <a:xfrm>
            <a:off x="2409225" y="5012290"/>
            <a:ext cx="5135671" cy="653143"/>
          </a:xfrm>
          <a:prstGeom prst="rect">
            <a:avLst/>
          </a:prstGeom>
        </p:spPr>
      </p:pic>
      <p:pic>
        <p:nvPicPr>
          <p:cNvPr id="5" name="Picture 4"/>
          <p:cNvPicPr>
            <a:picLocks noChangeAspect="1"/>
          </p:cNvPicPr>
          <p:nvPr/>
        </p:nvPicPr>
        <p:blipFill rotWithShape="1">
          <a:blip r:embed="rId4"/>
          <a:srcRect l="42841"/>
          <a:stretch/>
        </p:blipFill>
        <p:spPr>
          <a:xfrm>
            <a:off x="86638" y="1934794"/>
            <a:ext cx="5415867" cy="715773"/>
          </a:xfrm>
          <a:prstGeom prst="rect">
            <a:avLst/>
          </a:prstGeom>
        </p:spPr>
      </p:pic>
      <p:pic>
        <p:nvPicPr>
          <p:cNvPr id="6" name="Picture 5"/>
          <p:cNvPicPr>
            <a:picLocks noChangeAspect="1"/>
          </p:cNvPicPr>
          <p:nvPr/>
        </p:nvPicPr>
        <p:blipFill>
          <a:blip r:embed="rId5"/>
          <a:stretch>
            <a:fillRect/>
          </a:stretch>
        </p:blipFill>
        <p:spPr>
          <a:xfrm>
            <a:off x="0" y="4156335"/>
            <a:ext cx="9144000" cy="653143"/>
          </a:xfrm>
          <a:prstGeom prst="rect">
            <a:avLst/>
          </a:prstGeom>
        </p:spPr>
      </p:pic>
      <p:sp>
        <p:nvSpPr>
          <p:cNvPr id="13" name="TextBox 12"/>
          <p:cNvSpPr txBox="1"/>
          <p:nvPr/>
        </p:nvSpPr>
        <p:spPr>
          <a:xfrm>
            <a:off x="62410" y="146058"/>
            <a:ext cx="1066318" cy="369332"/>
          </a:xfrm>
          <a:prstGeom prst="rect">
            <a:avLst/>
          </a:prstGeom>
          <a:noFill/>
        </p:spPr>
        <p:txBody>
          <a:bodyPr wrap="none" rtlCol="0">
            <a:spAutoFit/>
          </a:bodyPr>
          <a:lstStyle/>
          <a:p>
            <a:r>
              <a:rPr lang="en-US" dirty="0" smtClean="0"/>
              <a:t>11/19/21</a:t>
            </a:r>
            <a:endParaRPr lang="en-US" dirty="0"/>
          </a:p>
        </p:txBody>
      </p:sp>
      <p:pic>
        <p:nvPicPr>
          <p:cNvPr id="14" name="Picture 13"/>
          <p:cNvPicPr>
            <a:picLocks noChangeAspect="1"/>
          </p:cNvPicPr>
          <p:nvPr/>
        </p:nvPicPr>
        <p:blipFill>
          <a:blip r:embed="rId6"/>
          <a:stretch>
            <a:fillRect/>
          </a:stretch>
        </p:blipFill>
        <p:spPr>
          <a:xfrm>
            <a:off x="1359968" y="3549276"/>
            <a:ext cx="7784031" cy="527883"/>
          </a:xfrm>
          <a:prstGeom prst="rect">
            <a:avLst/>
          </a:prstGeom>
        </p:spPr>
      </p:pic>
    </p:spTree>
    <p:extLst>
      <p:ext uri="{BB962C8B-B14F-4D97-AF65-F5344CB8AC3E}">
        <p14:creationId xmlns:p14="http://schemas.microsoft.com/office/powerpoint/2010/main" val="4195439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374" y="5963591"/>
            <a:ext cx="1391728" cy="230832"/>
          </a:xfrm>
          <a:prstGeom prst="rect">
            <a:avLst/>
          </a:prstGeom>
          <a:noFill/>
        </p:spPr>
        <p:txBody>
          <a:bodyPr wrap="none" rtlCol="0">
            <a:spAutoFit/>
          </a:bodyPr>
          <a:lstStyle/>
          <a:p>
            <a:r>
              <a:rPr lang="en-US" sz="900" dirty="0"/>
              <a:t>Tie2-Cre 250bp Int. 324bp</a:t>
            </a:r>
          </a:p>
        </p:txBody>
      </p:sp>
      <p:sp>
        <p:nvSpPr>
          <p:cNvPr id="8" name="Rectangle 7"/>
          <p:cNvSpPr/>
          <p:nvPr/>
        </p:nvSpPr>
        <p:spPr>
          <a:xfrm>
            <a:off x="256374" y="6243955"/>
            <a:ext cx="1401346" cy="230832"/>
          </a:xfrm>
          <a:prstGeom prst="rect">
            <a:avLst/>
          </a:prstGeom>
        </p:spPr>
        <p:txBody>
          <a:bodyPr wrap="none">
            <a:spAutoFit/>
          </a:bodyPr>
          <a:lstStyle/>
          <a:p>
            <a:r>
              <a:rPr lang="en-US" sz="900" dirty="0"/>
              <a:t>F2R WT-410bp flox-450bp</a:t>
            </a:r>
          </a:p>
        </p:txBody>
      </p:sp>
      <p:sp>
        <p:nvSpPr>
          <p:cNvPr id="9" name="TextBox 8"/>
          <p:cNvSpPr txBox="1"/>
          <p:nvPr/>
        </p:nvSpPr>
        <p:spPr>
          <a:xfrm>
            <a:off x="256374" y="6103773"/>
            <a:ext cx="678391" cy="230832"/>
          </a:xfrm>
          <a:prstGeom prst="rect">
            <a:avLst/>
          </a:prstGeom>
          <a:noFill/>
        </p:spPr>
        <p:txBody>
          <a:bodyPr wrap="none" rtlCol="0">
            <a:spAutoFit/>
          </a:bodyPr>
          <a:lstStyle/>
          <a:p>
            <a:r>
              <a:rPr lang="en-US" sz="900" dirty="0"/>
              <a:t>F1R 370bp</a:t>
            </a:r>
          </a:p>
        </p:txBody>
      </p:sp>
      <p:sp>
        <p:nvSpPr>
          <p:cNvPr id="10" name="Rectangle 9"/>
          <p:cNvSpPr/>
          <p:nvPr/>
        </p:nvSpPr>
        <p:spPr>
          <a:xfrm>
            <a:off x="256374" y="6384137"/>
            <a:ext cx="1447832" cy="230832"/>
          </a:xfrm>
          <a:prstGeom prst="rect">
            <a:avLst/>
          </a:prstGeom>
        </p:spPr>
        <p:txBody>
          <a:bodyPr wrap="none">
            <a:spAutoFit/>
          </a:bodyPr>
          <a:lstStyle/>
          <a:p>
            <a:r>
              <a:rPr lang="en-US" sz="900" dirty="0"/>
              <a:t>EYFP YFP-360bp WT-603bp</a:t>
            </a:r>
          </a:p>
        </p:txBody>
      </p:sp>
      <p:sp>
        <p:nvSpPr>
          <p:cNvPr id="11" name="Rectangle 10"/>
          <p:cNvSpPr/>
          <p:nvPr/>
        </p:nvSpPr>
        <p:spPr>
          <a:xfrm>
            <a:off x="256374" y="6524318"/>
            <a:ext cx="1393330" cy="230832"/>
          </a:xfrm>
          <a:prstGeom prst="rect">
            <a:avLst/>
          </a:prstGeom>
        </p:spPr>
        <p:txBody>
          <a:bodyPr wrap="none">
            <a:spAutoFit/>
          </a:bodyPr>
          <a:lstStyle/>
          <a:p>
            <a:r>
              <a:rPr lang="en-US" sz="900" dirty="0" smtClean="0"/>
              <a:t>RBP2 WT-129bp bf-302bp</a:t>
            </a:r>
          </a:p>
        </p:txBody>
      </p:sp>
      <p:sp>
        <p:nvSpPr>
          <p:cNvPr id="12" name="Rectangle 11"/>
          <p:cNvSpPr/>
          <p:nvPr/>
        </p:nvSpPr>
        <p:spPr>
          <a:xfrm>
            <a:off x="254772" y="6664500"/>
            <a:ext cx="1398140" cy="230832"/>
          </a:xfrm>
          <a:prstGeom prst="rect">
            <a:avLst/>
          </a:prstGeom>
        </p:spPr>
        <p:txBody>
          <a:bodyPr wrap="none">
            <a:spAutoFit/>
          </a:bodyPr>
          <a:lstStyle/>
          <a:p>
            <a:r>
              <a:rPr lang="en-US" sz="900" dirty="0" smtClean="0"/>
              <a:t>UTX WT-700bp uf-1052bp</a:t>
            </a:r>
          </a:p>
        </p:txBody>
      </p:sp>
    </p:spTree>
    <p:extLst>
      <p:ext uri="{BB962C8B-B14F-4D97-AF65-F5344CB8AC3E}">
        <p14:creationId xmlns:p14="http://schemas.microsoft.com/office/powerpoint/2010/main" val="13755318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9BBB2F13300F4D9FB75E6D4CCCF065" ma:contentTypeVersion="14" ma:contentTypeDescription="Create a new document." ma:contentTypeScope="" ma:versionID="cf7055f28f479224be96ce9031d08d90">
  <xsd:schema xmlns:xsd="http://www.w3.org/2001/XMLSchema" xmlns:xs="http://www.w3.org/2001/XMLSchema" xmlns:p="http://schemas.microsoft.com/office/2006/metadata/properties" xmlns:ns3="ca2680b7-92b0-4578-8a51-2a84e460ec48" xmlns:ns4="ad926764-d086-46e5-8c87-abdb14347ba1" targetNamespace="http://schemas.microsoft.com/office/2006/metadata/properties" ma:root="true" ma:fieldsID="053018f629fc633b040bfa10cd0ed527" ns3:_="" ns4:_="">
    <xsd:import namespace="ca2680b7-92b0-4578-8a51-2a84e460ec48"/>
    <xsd:import namespace="ad926764-d086-46e5-8c87-abdb14347ba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4:SharedWithUsers" minOccurs="0"/>
                <xsd:element ref="ns4:SharedWithDetails" minOccurs="0"/>
                <xsd:element ref="ns4:SharingHintHash"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2680b7-92b0-4578-8a51-2a84e460ec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d926764-d086-46e5-8c87-abdb14347ba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38AA26-0A84-41E9-B73E-5513A75FDD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2680b7-92b0-4578-8a51-2a84e460ec48"/>
    <ds:schemaRef ds:uri="ad926764-d086-46e5-8c87-abdb14347b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072292-EBDC-4E18-AD25-380E9E593E29}">
  <ds:schemaRefs>
    <ds:schemaRef ds:uri="http://purl.org/dc/elements/1.1/"/>
    <ds:schemaRef ds:uri="http://schemas.microsoft.com/office/2006/metadata/properties"/>
    <ds:schemaRef ds:uri="ad926764-d086-46e5-8c87-abdb14347ba1"/>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ca2680b7-92b0-4578-8a51-2a84e460ec48"/>
    <ds:schemaRef ds:uri="http://www.w3.org/XML/1998/namespace"/>
    <ds:schemaRef ds:uri="http://purl.org/dc/dcmitype/"/>
  </ds:schemaRefs>
</ds:datastoreItem>
</file>

<file path=customXml/itemProps3.xml><?xml version="1.0" encoding="utf-8"?>
<ds:datastoreItem xmlns:ds="http://schemas.openxmlformats.org/officeDocument/2006/customXml" ds:itemID="{3EE7F5F5-DF91-4050-89D7-5F0AF4E01B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44982</TotalTime>
  <Words>3764</Words>
  <Application>Microsoft Office PowerPoint</Application>
  <PresentationFormat>On-screen Show (4:3)</PresentationFormat>
  <Paragraphs>610</Paragraphs>
  <Slides>83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83</vt:i4>
      </vt:variant>
    </vt:vector>
  </HeadingPairs>
  <TitlesOfParts>
    <vt:vector size="86"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Xiang</dc:creator>
  <cp:lastModifiedBy>Li, Xiang</cp:lastModifiedBy>
  <cp:revision>414</cp:revision>
  <dcterms:created xsi:type="dcterms:W3CDTF">2017-05-10T17:45:16Z</dcterms:created>
  <dcterms:modified xsi:type="dcterms:W3CDTF">2022-06-25T03:54:48Z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0x0101004A9BBB2F13300F4D9FB75E6D4CCCF065</vt:lpwstr>
  </property>
</Properties>
</file>